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handoutMasterIdLst>
    <p:handoutMasterId r:id="rId23"/>
  </p:handoutMasterIdLst>
  <p:sldIdLst>
    <p:sldId id="256" r:id="rId2"/>
    <p:sldId id="261" r:id="rId3"/>
    <p:sldId id="263" r:id="rId4"/>
    <p:sldId id="266" r:id="rId5"/>
    <p:sldId id="258" r:id="rId6"/>
    <p:sldId id="259" r:id="rId7"/>
    <p:sldId id="287" r:id="rId8"/>
    <p:sldId id="290" r:id="rId9"/>
    <p:sldId id="292" r:id="rId10"/>
    <p:sldId id="298" r:id="rId11"/>
    <p:sldId id="296" r:id="rId12"/>
    <p:sldId id="268" r:id="rId13"/>
    <p:sldId id="275" r:id="rId14"/>
    <p:sldId id="289" r:id="rId15"/>
    <p:sldId id="294" r:id="rId16"/>
    <p:sldId id="295" r:id="rId17"/>
    <p:sldId id="297" r:id="rId18"/>
    <p:sldId id="286" r:id="rId19"/>
    <p:sldId id="293" r:id="rId20"/>
    <p:sldId id="288" r:id="rId2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3" autoAdjust="0"/>
    <p:restoredTop sz="76485" autoAdjust="0"/>
  </p:normalViewPr>
  <p:slideViewPr>
    <p:cSldViewPr>
      <p:cViewPr>
        <p:scale>
          <a:sx n="66" d="100"/>
          <a:sy n="66" d="100"/>
        </p:scale>
        <p:origin x="-1517" y="-58"/>
      </p:cViewPr>
      <p:guideLst>
        <p:guide orient="horz" pos="2160"/>
        <p:guide pos="2880"/>
      </p:guideLst>
    </p:cSldViewPr>
  </p:slideViewPr>
  <p:notesTextViewPr>
    <p:cViewPr>
      <p:scale>
        <a:sx n="90" d="100"/>
        <a:sy n="90" d="100"/>
      </p:scale>
      <p:origin x="0" y="0"/>
    </p:cViewPr>
  </p:notesTextViewPr>
  <p:sorterViewPr>
    <p:cViewPr>
      <p:scale>
        <a:sx n="100" d="100"/>
        <a:sy n="100" d="100"/>
      </p:scale>
      <p:origin x="0" y="6763"/>
    </p:cViewPr>
  </p:sorterViewPr>
  <p:notesViewPr>
    <p:cSldViewPr>
      <p:cViewPr varScale="1">
        <p:scale>
          <a:sx n="63" d="100"/>
          <a:sy n="63" d="100"/>
        </p:scale>
        <p:origin x="-1166" y="-5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3B683C29-6CC0-4A80-BEB1-E32E07FDE602}" type="datetimeFigureOut">
              <a:rPr lang="en-US" smtClean="0"/>
              <a:t>9/23/2017</a:t>
            </a:fld>
            <a:endParaRPr lang="en-US"/>
          </a:p>
        </p:txBody>
      </p:sp>
      <p:sp>
        <p:nvSpPr>
          <p:cNvPr id="4" name="Footer Placeholder 3"/>
          <p:cNvSpPr>
            <a:spLocks noGrp="1"/>
          </p:cNvSpPr>
          <p:nvPr>
            <p:ph type="ftr" sz="quarter" idx="2"/>
          </p:nvPr>
        </p:nvSpPr>
        <p:spPr>
          <a:xfrm>
            <a:off x="1"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C4043714-E640-4A4E-9A13-0ED00D6A2EF1}" type="slidenum">
              <a:rPr lang="en-US" smtClean="0"/>
              <a:t>‹#›</a:t>
            </a:fld>
            <a:endParaRPr lang="en-US"/>
          </a:p>
        </p:txBody>
      </p:sp>
    </p:spTree>
    <p:extLst>
      <p:ext uri="{BB962C8B-B14F-4D97-AF65-F5344CB8AC3E}">
        <p14:creationId xmlns:p14="http://schemas.microsoft.com/office/powerpoint/2010/main" val="1261473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3C427346-A82D-4840-A874-D68B70282148}" type="datetimeFigureOut">
              <a:rPr lang="en-US" smtClean="0"/>
              <a:t>9/23/2017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2F541F48-BA86-4BC8-9AB4-483E8422DC41}" type="slidenum">
              <a:rPr lang="en-US" smtClean="0"/>
              <a:t>‹#›</a:t>
            </a:fld>
            <a:endParaRPr lang="en-US"/>
          </a:p>
        </p:txBody>
      </p:sp>
    </p:spTree>
    <p:extLst>
      <p:ext uri="{BB962C8B-B14F-4D97-AF65-F5344CB8AC3E}">
        <p14:creationId xmlns:p14="http://schemas.microsoft.com/office/powerpoint/2010/main" val="280315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Most of this presentation has been approved by the Serra Mesa Planning Group except for the emphasis of support for Alternative 2. SMPG will vote on it tonight at their monthly meeting. We appreciate that this agenda item is time certain. Thank you!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want to thank staff for their hard work! We recognize we haven’t made it easy for them with all of our questions and comments.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We’re here today because as staff told me recently “If the road were approved, we wouldn’t be going through this process.”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Serra Mesa has been characterized as NIMBYs and resistant to change. But in 2008 SMPG voted in favor of the Quarry Falls project and many residents in the Phyllis Place area testified in support of the project. We understand the importance of housing. The resistance in Serra Mesa is not about housing or growth. The biggest concern is with safety.</a:t>
            </a:r>
            <a:endParaRPr lang="en-US" baseline="0" dirty="0" smtClean="0"/>
          </a:p>
        </p:txBody>
      </p:sp>
      <p:sp>
        <p:nvSpPr>
          <p:cNvPr id="4" name="Slide Number Placeholder 3"/>
          <p:cNvSpPr>
            <a:spLocks noGrp="1"/>
          </p:cNvSpPr>
          <p:nvPr>
            <p:ph type="sldNum" sz="quarter" idx="10"/>
          </p:nvPr>
        </p:nvSpPr>
        <p:spPr/>
        <p:txBody>
          <a:bodyPr/>
          <a:lstStyle/>
          <a:p>
            <a:fld id="{2F541F48-BA86-4BC8-9AB4-483E8422DC41}" type="slidenum">
              <a:rPr lang="en-US" smtClean="0"/>
              <a:t>1</a:t>
            </a:fld>
            <a:endParaRPr lang="en-US"/>
          </a:p>
        </p:txBody>
      </p:sp>
    </p:spTree>
    <p:extLst>
      <p:ext uri="{BB962C8B-B14F-4D97-AF65-F5344CB8AC3E}">
        <p14:creationId xmlns:p14="http://schemas.microsoft.com/office/powerpoint/2010/main" val="140062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200" kern="1200" dirty="0" smtClean="0">
                <a:solidFill>
                  <a:schemeClr val="tx1"/>
                </a:solidFill>
                <a:effectLst/>
                <a:latin typeface="+mn-lt"/>
                <a:ea typeface="+mn-ea"/>
                <a:cs typeface="+mn-cs"/>
              </a:rPr>
              <a:t>A Bicycle, Pedestrian, &amp; Emergency Access Only road could be designed so there are minimal barriers. This is an example of a roadway on a steep hillside. Imagine this roadway lined with landscaping. </a:t>
            </a:r>
            <a:endParaRPr lang="en-US" dirty="0"/>
          </a:p>
        </p:txBody>
      </p:sp>
      <p:sp>
        <p:nvSpPr>
          <p:cNvPr id="4" name="Slide Number Placeholder 3"/>
          <p:cNvSpPr>
            <a:spLocks noGrp="1"/>
          </p:cNvSpPr>
          <p:nvPr>
            <p:ph type="sldNum" sz="quarter" idx="10"/>
          </p:nvPr>
        </p:nvSpPr>
        <p:spPr/>
        <p:txBody>
          <a:bodyPr/>
          <a:lstStyle/>
          <a:p>
            <a:fld id="{2F541F48-BA86-4BC8-9AB4-483E8422DC41}" type="slidenum">
              <a:rPr lang="en-US" smtClean="0"/>
              <a:t>10</a:t>
            </a:fld>
            <a:endParaRPr lang="en-US"/>
          </a:p>
        </p:txBody>
      </p:sp>
    </p:spTree>
    <p:extLst>
      <p:ext uri="{BB962C8B-B14F-4D97-AF65-F5344CB8AC3E}">
        <p14:creationId xmlns:p14="http://schemas.microsoft.com/office/powerpoint/2010/main" val="310956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will be a school at the corner of Via Alta and </a:t>
            </a:r>
            <a:r>
              <a:rPr lang="en-US" sz="1200" kern="1200" dirty="0" err="1" smtClean="0">
                <a:solidFill>
                  <a:schemeClr val="tx1"/>
                </a:solidFill>
                <a:effectLst/>
                <a:latin typeface="+mn-lt"/>
                <a:ea typeface="+mn-ea"/>
                <a:cs typeface="+mn-cs"/>
              </a:rPr>
              <a:t>Civita</a:t>
            </a:r>
            <a:r>
              <a:rPr lang="en-US" sz="1200" kern="1200" dirty="0" smtClean="0">
                <a:solidFill>
                  <a:schemeClr val="tx1"/>
                </a:solidFill>
                <a:effectLst/>
                <a:latin typeface="+mn-lt"/>
                <a:ea typeface="+mn-ea"/>
                <a:cs typeface="+mn-cs"/>
              </a:rPr>
              <a:t> Blvd. There are not enough safe crossings with only 2 crosswalks ½ mile apart. The steep grade prevents the addition of more crossings.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San Diego County, pedestrian injuries are a leading cause of death to children in all age groups, but children from five to nine years of age are at highest risk.”</a:t>
            </a:r>
          </a:p>
          <a:p>
            <a:r>
              <a:rPr lang="en-US" sz="1200" kern="1200" dirty="0" smtClean="0">
                <a:solidFill>
                  <a:schemeClr val="tx1"/>
                </a:solidFill>
                <a:effectLst/>
                <a:latin typeface="+mn-lt"/>
                <a:ea typeface="+mn-ea"/>
                <a:cs typeface="+mn-cs"/>
              </a:rPr>
              <a:t>“Additionally, higher vehicle speed increase both the likelihood of a pedestrian being struck by a car and the severity of injury.”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Vehicles exiting I-805 S at Murray Ridge will travel downhill from the connection on Via Alta to access west Mission Valley.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road connection the ADTs for the Via Alta road segment from Franklin Ridge to </a:t>
            </a:r>
            <a:r>
              <a:rPr lang="en-US" sz="1200" kern="1200" dirty="0" err="1" smtClean="0">
                <a:solidFill>
                  <a:schemeClr val="tx1"/>
                </a:solidFill>
                <a:effectLst/>
                <a:latin typeface="+mn-lt"/>
                <a:ea typeface="+mn-ea"/>
                <a:cs typeface="+mn-cs"/>
              </a:rPr>
              <a:t>Civita</a:t>
            </a:r>
            <a:r>
              <a:rPr lang="en-US" sz="1200" kern="1200" dirty="0" smtClean="0">
                <a:solidFill>
                  <a:schemeClr val="tx1"/>
                </a:solidFill>
                <a:effectLst/>
                <a:latin typeface="+mn-lt"/>
                <a:ea typeface="+mn-ea"/>
                <a:cs typeface="+mn-cs"/>
              </a:rPr>
              <a:t> Blvd doubles, increasing to almost 21,000. </a:t>
            </a:r>
            <a:r>
              <a:rPr lang="en-US" sz="1200" kern="1200" dirty="0" err="1" smtClean="0">
                <a:solidFill>
                  <a:schemeClr val="tx1"/>
                </a:solidFill>
                <a:effectLst/>
                <a:latin typeface="+mn-lt"/>
                <a:ea typeface="+mn-ea"/>
                <a:cs typeface="+mn-cs"/>
              </a:rPr>
              <a:t>Civita</a:t>
            </a:r>
            <a:r>
              <a:rPr lang="en-US" sz="1200" kern="1200" dirty="0" smtClean="0">
                <a:solidFill>
                  <a:schemeClr val="tx1"/>
                </a:solidFill>
                <a:effectLst/>
                <a:latin typeface="+mn-lt"/>
                <a:ea typeface="+mn-ea"/>
                <a:cs typeface="+mn-cs"/>
              </a:rPr>
              <a:t> becomes a thoroughfare for Mission Valley; not Transit Oriented Design.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Double vehicles traveling at high speed downhill can equal double pedestrian accidents. </a:t>
            </a:r>
          </a:p>
          <a:p>
            <a:r>
              <a:rPr lang="en-US" sz="1200" kern="1200" dirty="0" smtClean="0">
                <a:solidFill>
                  <a:schemeClr val="tx1"/>
                </a:solidFill>
                <a:effectLst/>
                <a:latin typeface="+mn-lt"/>
                <a:ea typeface="+mn-ea"/>
                <a:cs typeface="+mn-cs"/>
              </a:rPr>
              <a:t>The No Road or Bicycle, Pedestrian, and Emergency Access Only solution solves the safety Issue! It doesn’t impact walkability! It’s safer for kids!</a:t>
            </a:r>
            <a:endParaRPr lang="en-US" sz="12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541F48-BA86-4BC8-9AB4-483E8422DC41}" type="slidenum">
              <a:rPr lang="en-US" smtClean="0"/>
              <a:t>11</a:t>
            </a:fld>
            <a:endParaRPr lang="en-US"/>
          </a:p>
        </p:txBody>
      </p:sp>
    </p:spTree>
    <p:extLst>
      <p:ext uri="{BB962C8B-B14F-4D97-AF65-F5344CB8AC3E}">
        <p14:creationId xmlns:p14="http://schemas.microsoft.com/office/powerpoint/2010/main" val="310956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Two park designs were approved – one with the connection and one without the connection. The connector is a 4 lane road and Phyllis Place will be widened to 5 lanes. This creates a safety hazard for pedestrians crossing a wide, busy intersection to access the park.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park impacts include pollution and noise with vehicles idling on an almost 10% grade, similar to Texas, only shorter.  We realize that the studies don’t show a significant impact, but it’s hard to believe there won’t be one with an increase of more than 32,000 ADTs.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Road or Bicycle, Pedestrian, and Emergency Access Only solution solves the safety Issue! A no vehicles road except in emergencies equates to a safe crossing and safe trails for pedestrians and bicyclists. </a:t>
            </a:r>
            <a:endParaRPr lang="en-US" dirty="0"/>
          </a:p>
        </p:txBody>
      </p:sp>
      <p:sp>
        <p:nvSpPr>
          <p:cNvPr id="4" name="Slide Number Placeholder 3"/>
          <p:cNvSpPr>
            <a:spLocks noGrp="1"/>
          </p:cNvSpPr>
          <p:nvPr>
            <p:ph type="sldNum" sz="quarter" idx="10"/>
          </p:nvPr>
        </p:nvSpPr>
        <p:spPr/>
        <p:txBody>
          <a:bodyPr/>
          <a:lstStyle/>
          <a:p>
            <a:fld id="{2F541F48-BA86-4BC8-9AB4-483E8422DC41}" type="slidenum">
              <a:rPr lang="en-US" smtClean="0"/>
              <a:t>12</a:t>
            </a:fld>
            <a:endParaRPr lang="en-US"/>
          </a:p>
        </p:txBody>
      </p:sp>
    </p:spTree>
    <p:extLst>
      <p:ext uri="{BB962C8B-B14F-4D97-AF65-F5344CB8AC3E}">
        <p14:creationId xmlns:p14="http://schemas.microsoft.com/office/powerpoint/2010/main" val="1750992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FEIR indicates that the connection would possibly result in unsafe conditions for motorists entering and exiting the City View Church parking lot because the church driveway won’t align with the connection. The right driveway is the main driveway used by the congregation. Currently, the church’s CUP allows vehicles to turn left or right.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more traffic this will create a safety hazard.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of the retirement units, which are considered sensitive receptors, are within 300 </a:t>
            </a:r>
            <a:r>
              <a:rPr lang="en-US" sz="1200" kern="1200" dirty="0" err="1" smtClean="0">
                <a:solidFill>
                  <a:schemeClr val="tx1"/>
                </a:solidFill>
                <a:effectLst/>
                <a:latin typeface="+mn-lt"/>
                <a:ea typeface="+mn-ea"/>
                <a:cs typeface="+mn-cs"/>
              </a:rPr>
              <a:t>ft</a:t>
            </a:r>
            <a:r>
              <a:rPr lang="en-US" sz="1200" kern="1200" dirty="0" smtClean="0">
                <a:solidFill>
                  <a:schemeClr val="tx1"/>
                </a:solidFill>
                <a:effectLst/>
                <a:latin typeface="+mn-lt"/>
                <a:ea typeface="+mn-ea"/>
                <a:cs typeface="+mn-cs"/>
              </a:rPr>
              <a:t> of the connection. </a:t>
            </a:r>
            <a:endParaRPr lang="en-US" dirty="0"/>
          </a:p>
        </p:txBody>
      </p:sp>
      <p:sp>
        <p:nvSpPr>
          <p:cNvPr id="4" name="Slide Number Placeholder 3"/>
          <p:cNvSpPr>
            <a:spLocks noGrp="1"/>
          </p:cNvSpPr>
          <p:nvPr>
            <p:ph type="sldNum" sz="quarter" idx="10"/>
          </p:nvPr>
        </p:nvSpPr>
        <p:spPr/>
        <p:txBody>
          <a:bodyPr/>
          <a:lstStyle/>
          <a:p>
            <a:fld id="{2F541F48-BA86-4BC8-9AB4-483E8422DC41}" type="slidenum">
              <a:rPr lang="en-US" smtClean="0"/>
              <a:t>13</a:t>
            </a:fld>
            <a:endParaRPr lang="en-US"/>
          </a:p>
        </p:txBody>
      </p:sp>
    </p:spTree>
    <p:extLst>
      <p:ext uri="{BB962C8B-B14F-4D97-AF65-F5344CB8AC3E}">
        <p14:creationId xmlns:p14="http://schemas.microsoft.com/office/powerpoint/2010/main" val="362159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data that was used for this analysis is from the FEIR.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SM: 10 worsen; 2 improve, 18 no change.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MV: 8 worsen, 7 improve, 37 no change.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Murray Ridge can’t be mitigated; it becomes a LOS F</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connection “would result in significant impacts at 6 freeway segments.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would be 61% more vehicles on the I-805 bridge.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Another presenter will cover the inaccuracy of the VMT analysis.</a:t>
            </a:r>
            <a:endParaRPr lang="en-US" dirty="0"/>
          </a:p>
        </p:txBody>
      </p:sp>
      <p:sp>
        <p:nvSpPr>
          <p:cNvPr id="4" name="Slide Number Placeholder 3"/>
          <p:cNvSpPr>
            <a:spLocks noGrp="1"/>
          </p:cNvSpPr>
          <p:nvPr>
            <p:ph type="sldNum" sz="quarter" idx="10"/>
          </p:nvPr>
        </p:nvSpPr>
        <p:spPr/>
        <p:txBody>
          <a:bodyPr/>
          <a:lstStyle/>
          <a:p>
            <a:fld id="{2F541F48-BA86-4BC8-9AB4-483E8422DC41}" type="slidenum">
              <a:rPr lang="en-US" smtClean="0"/>
              <a:t>14</a:t>
            </a:fld>
            <a:endParaRPr lang="en-US"/>
          </a:p>
        </p:txBody>
      </p:sp>
    </p:spTree>
    <p:extLst>
      <p:ext uri="{BB962C8B-B14F-4D97-AF65-F5344CB8AC3E}">
        <p14:creationId xmlns:p14="http://schemas.microsoft.com/office/powerpoint/2010/main" val="576775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More than $54 million is being spent for Mission Valley improvements. The City’s CIP reason for the interchange project is to alleviate traffic delays along Friars Road.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Friars remains an LOS C with or without the connection. So Friars doesn’t improve with the connection.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inadequacy of the TIS and VMT analysis might not accurately reflect the mitigations of the interchange and I-8 improvement projects, affecting the credibility of the FEIR, and not providing full information to you!</a:t>
            </a:r>
            <a:endParaRPr lang="en-US" dirty="0"/>
          </a:p>
        </p:txBody>
      </p:sp>
      <p:sp>
        <p:nvSpPr>
          <p:cNvPr id="4" name="Slide Number Placeholder 3"/>
          <p:cNvSpPr>
            <a:spLocks noGrp="1"/>
          </p:cNvSpPr>
          <p:nvPr>
            <p:ph type="sldNum" sz="quarter" idx="10"/>
          </p:nvPr>
        </p:nvSpPr>
        <p:spPr/>
        <p:txBody>
          <a:bodyPr/>
          <a:lstStyle/>
          <a:p>
            <a:fld id="{2F541F48-BA86-4BC8-9AB4-483E8422DC41}" type="slidenum">
              <a:rPr lang="en-US" smtClean="0"/>
              <a:t>15</a:t>
            </a:fld>
            <a:endParaRPr lang="en-US"/>
          </a:p>
        </p:txBody>
      </p:sp>
    </p:spTree>
    <p:extLst>
      <p:ext uri="{BB962C8B-B14F-4D97-AF65-F5344CB8AC3E}">
        <p14:creationId xmlns:p14="http://schemas.microsoft.com/office/powerpoint/2010/main" val="576775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huge traffic increase into a residential community brings with it by definition additional safety and quality of life issues (for example, noise, accidents, parking, and pollution).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Were the 9 mitigations that will not be implemented included in the analysis used for the table that shows that the impacts will be mitigated?  If mitigations that are not going to be implemented were included, this table may be inaccurate with the results showing more improvement than will actually occur. What would be the results if the table included only the improvements that are in the MMRP? </a:t>
            </a:r>
            <a:endParaRPr lang="en-US" dirty="0"/>
          </a:p>
        </p:txBody>
      </p:sp>
      <p:sp>
        <p:nvSpPr>
          <p:cNvPr id="4" name="Slide Number Placeholder 3"/>
          <p:cNvSpPr>
            <a:spLocks noGrp="1"/>
          </p:cNvSpPr>
          <p:nvPr>
            <p:ph type="sldNum" sz="quarter" idx="10"/>
          </p:nvPr>
        </p:nvSpPr>
        <p:spPr/>
        <p:txBody>
          <a:bodyPr/>
          <a:lstStyle/>
          <a:p>
            <a:fld id="{2F541F48-BA86-4BC8-9AB4-483E8422DC41}" type="slidenum">
              <a:rPr lang="en-US" smtClean="0"/>
              <a:t>16</a:t>
            </a:fld>
            <a:endParaRPr lang="en-US"/>
          </a:p>
        </p:txBody>
      </p:sp>
    </p:spTree>
    <p:extLst>
      <p:ext uri="{BB962C8B-B14F-4D97-AF65-F5344CB8AC3E}">
        <p14:creationId xmlns:p14="http://schemas.microsoft.com/office/powerpoint/2010/main" val="576775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bridge over the I-805 is to be restriped to 5 lanes. It’s 68’ wide curb to curb. Typically the state requires 12’ width lanes and the city requires 8’ bike lanes with buffer. This would add up to greater than 68’.</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bridge restriping mitigation is included in Phase 1 of the Quarry Falls project. SMPG asked about the restriping in the DEIR and at the Planning Commission hearing so staff should have the answer: What does the design show? Narrower lanes? No bike lanes? Note bike lanes are included in the Bicycle Master Plan and 5 lanes are listed in the FEIR.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if there aren’t going to be 5 lanes, this will impact the traffic analysis and mitigations for on &amp; off ramps and for Phyllis Place. This is a critical question that needs to be answered. </a:t>
            </a:r>
            <a:endParaRPr lang="en-US" dirty="0"/>
          </a:p>
        </p:txBody>
      </p:sp>
      <p:sp>
        <p:nvSpPr>
          <p:cNvPr id="4" name="Slide Number Placeholder 3"/>
          <p:cNvSpPr>
            <a:spLocks noGrp="1"/>
          </p:cNvSpPr>
          <p:nvPr>
            <p:ph type="sldNum" sz="quarter" idx="10"/>
          </p:nvPr>
        </p:nvSpPr>
        <p:spPr/>
        <p:txBody>
          <a:bodyPr/>
          <a:lstStyle/>
          <a:p>
            <a:fld id="{2F541F48-BA86-4BC8-9AB4-483E8422DC41}" type="slidenum">
              <a:rPr lang="en-US" smtClean="0"/>
              <a:t>17</a:t>
            </a:fld>
            <a:endParaRPr lang="en-US"/>
          </a:p>
        </p:txBody>
      </p:sp>
    </p:spTree>
    <p:extLst>
      <p:ext uri="{BB962C8B-B14F-4D97-AF65-F5344CB8AC3E}">
        <p14:creationId xmlns:p14="http://schemas.microsoft.com/office/powerpoint/2010/main" val="3109561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mitigations in the chart are not needed for Bicycle, Pedestrian, and Emergency Access Only which solves mitigations costs.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road connection were approved, the Quarry Falls developer will pay for 5 of the mitigations, but who will pay for the other 5 mitigations? </a:t>
            </a:r>
            <a:endParaRPr lang="en-US" dirty="0"/>
          </a:p>
        </p:txBody>
      </p:sp>
      <p:sp>
        <p:nvSpPr>
          <p:cNvPr id="4" name="Slide Number Placeholder 3"/>
          <p:cNvSpPr>
            <a:spLocks noGrp="1"/>
          </p:cNvSpPr>
          <p:nvPr>
            <p:ph type="sldNum" sz="quarter" idx="10"/>
          </p:nvPr>
        </p:nvSpPr>
        <p:spPr/>
        <p:txBody>
          <a:bodyPr/>
          <a:lstStyle/>
          <a:p>
            <a:fld id="{2F541F48-BA86-4BC8-9AB4-483E8422DC41}" type="slidenum">
              <a:rPr lang="en-US" smtClean="0"/>
              <a:t>18</a:t>
            </a:fld>
            <a:endParaRPr lang="en-US"/>
          </a:p>
        </p:txBody>
      </p:sp>
    </p:spTree>
    <p:extLst>
      <p:ext uri="{BB962C8B-B14F-4D97-AF65-F5344CB8AC3E}">
        <p14:creationId xmlns:p14="http://schemas.microsoft.com/office/powerpoint/2010/main" val="3970728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inconsistency between plans could be corrected during the MVCP update. While the connection would create an additional access, local mobility could be affected by congestion and safety issues. Congestion can lead to less efficiency. The emergency access study was inadequate. Congestion could impact any emergency access improvement. The VMT study validity is being questioned and will be discussed by another presenter.</a:t>
            </a:r>
            <a:endParaRPr lang="en-US" baseline="0" dirty="0" smtClean="0"/>
          </a:p>
        </p:txBody>
      </p:sp>
      <p:sp>
        <p:nvSpPr>
          <p:cNvPr id="4" name="Slide Number Placeholder 3"/>
          <p:cNvSpPr>
            <a:spLocks noGrp="1"/>
          </p:cNvSpPr>
          <p:nvPr>
            <p:ph type="sldNum" sz="quarter" idx="10"/>
          </p:nvPr>
        </p:nvSpPr>
        <p:spPr/>
        <p:txBody>
          <a:bodyPr/>
          <a:lstStyle/>
          <a:p>
            <a:fld id="{2F541F48-BA86-4BC8-9AB4-483E8422DC41}" type="slidenum">
              <a:rPr lang="en-US" smtClean="0"/>
              <a:t>19</a:t>
            </a:fld>
            <a:endParaRPr lang="en-US"/>
          </a:p>
        </p:txBody>
      </p:sp>
    </p:spTree>
    <p:extLst>
      <p:ext uri="{BB962C8B-B14F-4D97-AF65-F5344CB8AC3E}">
        <p14:creationId xmlns:p14="http://schemas.microsoft.com/office/powerpoint/2010/main" val="397072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Serra Mesa’s plan is older than Mission Valley’s – 40 years versus 32 years. This line is from the Mission Valley Community Plan and indicates inconsistency within their plan:</a:t>
            </a:r>
          </a:p>
          <a:p>
            <a:r>
              <a:rPr lang="en-US" sz="1200" kern="1200" dirty="0" smtClean="0">
                <a:solidFill>
                  <a:schemeClr val="tx1"/>
                </a:solidFill>
                <a:effectLst/>
                <a:latin typeface="+mn-lt"/>
                <a:ea typeface="+mn-ea"/>
                <a:cs typeface="+mn-cs"/>
              </a:rPr>
              <a:t>“Streets serving new development should be connected to the road network and not to major streets serving residential areas in the mesas.”</a:t>
            </a:r>
            <a:endParaRPr lang="en-US" b="0" dirty="0"/>
          </a:p>
        </p:txBody>
      </p:sp>
      <p:sp>
        <p:nvSpPr>
          <p:cNvPr id="4" name="Slide Number Placeholder 3"/>
          <p:cNvSpPr>
            <a:spLocks noGrp="1"/>
          </p:cNvSpPr>
          <p:nvPr>
            <p:ph type="sldNum" sz="quarter" idx="10"/>
          </p:nvPr>
        </p:nvSpPr>
        <p:spPr/>
        <p:txBody>
          <a:bodyPr/>
          <a:lstStyle/>
          <a:p>
            <a:fld id="{2F541F48-BA86-4BC8-9AB4-483E8422DC41}" type="slidenum">
              <a:rPr lang="en-US" smtClean="0"/>
              <a:t>2</a:t>
            </a:fld>
            <a:endParaRPr lang="en-US"/>
          </a:p>
        </p:txBody>
      </p:sp>
    </p:spTree>
    <p:extLst>
      <p:ext uri="{BB962C8B-B14F-4D97-AF65-F5344CB8AC3E}">
        <p14:creationId xmlns:p14="http://schemas.microsoft.com/office/powerpoint/2010/main" val="500916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compelling reasons to deny the road connection &amp; approve one of the environmentally superior alternatives: Either No Road or Bicycle, Pedestrian, &amp; Emergency Access Only.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Emergency access and possibly mass transit for north-south connection could be added.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Connectivity exists with Mission Center, Mission Village, Kaplan, pedestrian &amp; bicycle trails.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Safety impacts at the school, park, and church would be reduced.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FEIR alternatives discourage auto-dependency; they don’t impact a walkable neighborhood.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Circulation is not impacted.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VMT could decrease without the connection if the margin of error were added.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alternatives don’t require expensive unfunded mitigations.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Over $54 million is already being spent to improve Mission Valley traffic issues.</a:t>
            </a:r>
          </a:p>
          <a:p>
            <a:r>
              <a:rPr lang="en-US" sz="1200" kern="1200" dirty="0" smtClean="0">
                <a:solidFill>
                  <a:schemeClr val="tx1"/>
                </a:solidFill>
                <a:effectLst/>
                <a:latin typeface="+mn-lt"/>
                <a:ea typeface="+mn-ea"/>
                <a:cs typeface="+mn-cs"/>
              </a:rPr>
              <a:t>Please approve one of the alternatives.</a:t>
            </a:r>
            <a:endParaRPr lang="en-US" dirty="0"/>
          </a:p>
        </p:txBody>
      </p:sp>
      <p:sp>
        <p:nvSpPr>
          <p:cNvPr id="4" name="Slide Number Placeholder 3"/>
          <p:cNvSpPr>
            <a:spLocks noGrp="1"/>
          </p:cNvSpPr>
          <p:nvPr>
            <p:ph type="sldNum" sz="quarter" idx="10"/>
          </p:nvPr>
        </p:nvSpPr>
        <p:spPr/>
        <p:txBody>
          <a:bodyPr/>
          <a:lstStyle/>
          <a:p>
            <a:fld id="{2F541F48-BA86-4BC8-9AB4-483E8422DC41}" type="slidenum">
              <a:rPr lang="en-US" smtClean="0"/>
              <a:t>20</a:t>
            </a:fld>
            <a:endParaRPr lang="en-US"/>
          </a:p>
        </p:txBody>
      </p:sp>
    </p:spTree>
    <p:extLst>
      <p:ext uri="{BB962C8B-B14F-4D97-AF65-F5344CB8AC3E}">
        <p14:creationId xmlns:p14="http://schemas.microsoft.com/office/powerpoint/2010/main" val="397072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City’s objectives focus on mobility, linkages, traffic congestion &amp; safety. The next slides will explain why the connection doesn’t meet the City’s objectives.</a:t>
            </a:r>
            <a:endParaRPr lang="en-US" dirty="0"/>
          </a:p>
        </p:txBody>
      </p:sp>
      <p:sp>
        <p:nvSpPr>
          <p:cNvPr id="4" name="Slide Number Placeholder 3"/>
          <p:cNvSpPr>
            <a:spLocks noGrp="1"/>
          </p:cNvSpPr>
          <p:nvPr>
            <p:ph type="sldNum" sz="quarter" idx="10"/>
          </p:nvPr>
        </p:nvSpPr>
        <p:spPr/>
        <p:txBody>
          <a:bodyPr/>
          <a:lstStyle/>
          <a:p>
            <a:fld id="{2F541F48-BA86-4BC8-9AB4-483E8422DC41}" type="slidenum">
              <a:rPr lang="en-US" smtClean="0"/>
              <a:t>3</a:t>
            </a:fld>
            <a:endParaRPr lang="en-US"/>
          </a:p>
        </p:txBody>
      </p:sp>
    </p:spTree>
    <p:extLst>
      <p:ext uri="{BB962C8B-B14F-4D97-AF65-F5344CB8AC3E}">
        <p14:creationId xmlns:p14="http://schemas.microsoft.com/office/powerpoint/2010/main" val="209030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Linkages between Serra Mesa and Mission Valley include Mission Center Road, Mission Village Drive and Kaplan.</a:t>
            </a:r>
            <a:endParaRPr lang="en-US" dirty="0"/>
          </a:p>
        </p:txBody>
      </p:sp>
      <p:sp>
        <p:nvSpPr>
          <p:cNvPr id="4" name="Slide Number Placeholder 3"/>
          <p:cNvSpPr>
            <a:spLocks noGrp="1"/>
          </p:cNvSpPr>
          <p:nvPr>
            <p:ph type="sldNum" sz="quarter" idx="10"/>
          </p:nvPr>
        </p:nvSpPr>
        <p:spPr/>
        <p:txBody>
          <a:bodyPr/>
          <a:lstStyle/>
          <a:p>
            <a:fld id="{2F541F48-BA86-4BC8-9AB4-483E8422DC41}" type="slidenum">
              <a:rPr lang="en-US" smtClean="0"/>
              <a:t>4</a:t>
            </a:fld>
            <a:endParaRPr lang="en-US"/>
          </a:p>
        </p:txBody>
      </p:sp>
    </p:spTree>
    <p:extLst>
      <p:ext uri="{BB962C8B-B14F-4D97-AF65-F5344CB8AC3E}">
        <p14:creationId xmlns:p14="http://schemas.microsoft.com/office/powerpoint/2010/main" val="26788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emergency, bike, and pedestrian access at Kaplan </a:t>
            </a:r>
            <a:r>
              <a:rPr lang="en-US" sz="1200" kern="1200" dirty="0" err="1" smtClean="0">
                <a:solidFill>
                  <a:schemeClr val="tx1"/>
                </a:solidFill>
                <a:effectLst/>
                <a:latin typeface="+mn-lt"/>
                <a:ea typeface="+mn-ea"/>
                <a:cs typeface="+mn-cs"/>
              </a:rPr>
              <a:t>Dr</a:t>
            </a:r>
            <a:r>
              <a:rPr lang="en-US" sz="1200" kern="1200" dirty="0" smtClean="0">
                <a:solidFill>
                  <a:schemeClr val="tx1"/>
                </a:solidFill>
                <a:effectLst/>
                <a:latin typeface="+mn-lt"/>
                <a:ea typeface="+mn-ea"/>
                <a:cs typeface="+mn-cs"/>
              </a:rPr>
              <a:t> &amp; Aperture Circle. Sidewalks exist on both sides of Kaplan Dr.  The zigzag line indicates an ADA sidewalk.</a:t>
            </a:r>
            <a:endParaRPr lang="en-US" baseline="0" dirty="0" smtClean="0"/>
          </a:p>
        </p:txBody>
      </p:sp>
      <p:sp>
        <p:nvSpPr>
          <p:cNvPr id="4" name="Slide Number Placeholder 3"/>
          <p:cNvSpPr>
            <a:spLocks noGrp="1"/>
          </p:cNvSpPr>
          <p:nvPr>
            <p:ph type="sldNum" sz="quarter" idx="10"/>
          </p:nvPr>
        </p:nvSpPr>
        <p:spPr/>
        <p:txBody>
          <a:bodyPr/>
          <a:lstStyle/>
          <a:p>
            <a:fld id="{2F541F48-BA86-4BC8-9AB4-483E8422DC41}" type="slidenum">
              <a:rPr lang="en-US" smtClean="0"/>
              <a:t>5</a:t>
            </a:fld>
            <a:endParaRPr lang="en-US"/>
          </a:p>
        </p:txBody>
      </p:sp>
    </p:spTree>
    <p:extLst>
      <p:ext uri="{BB962C8B-B14F-4D97-AF65-F5344CB8AC3E}">
        <p14:creationId xmlns:p14="http://schemas.microsoft.com/office/powerpoint/2010/main" val="88290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Kaplan/Aperture access has become “behavioral” for both Serra Mesa and </a:t>
            </a:r>
            <a:r>
              <a:rPr lang="en-US" sz="1200" kern="1200" dirty="0" err="1" smtClean="0">
                <a:solidFill>
                  <a:schemeClr val="tx1"/>
                </a:solidFill>
                <a:effectLst/>
                <a:latin typeface="+mn-lt"/>
                <a:ea typeface="+mn-ea"/>
                <a:cs typeface="+mn-cs"/>
              </a:rPr>
              <a:t>Civita</a:t>
            </a:r>
            <a:r>
              <a:rPr lang="en-US" sz="1200" kern="1200" dirty="0" smtClean="0">
                <a:solidFill>
                  <a:schemeClr val="tx1"/>
                </a:solidFill>
                <a:effectLst/>
                <a:latin typeface="+mn-lt"/>
                <a:ea typeface="+mn-ea"/>
                <a:cs typeface="+mn-cs"/>
              </a:rPr>
              <a:t> residents.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a well-known access being used extensively by </a:t>
            </a:r>
            <a:r>
              <a:rPr lang="en-US" sz="1200" kern="1200" dirty="0" err="1" smtClean="0">
                <a:solidFill>
                  <a:schemeClr val="tx1"/>
                </a:solidFill>
                <a:effectLst/>
                <a:latin typeface="+mn-lt"/>
                <a:ea typeface="+mn-ea"/>
                <a:cs typeface="+mn-cs"/>
              </a:rPr>
              <a:t>Civita</a:t>
            </a:r>
            <a:r>
              <a:rPr lang="en-US" sz="1200" kern="1200" dirty="0" smtClean="0">
                <a:solidFill>
                  <a:schemeClr val="tx1"/>
                </a:solidFill>
                <a:effectLst/>
                <a:latin typeface="+mn-lt"/>
                <a:ea typeface="+mn-ea"/>
                <a:cs typeface="+mn-cs"/>
              </a:rPr>
              <a:t> residents parking on local Serra Mesa streets and walking to their homes and by Serra </a:t>
            </a:r>
            <a:r>
              <a:rPr lang="en-US" sz="1200" kern="1200" dirty="0" err="1" smtClean="0">
                <a:solidFill>
                  <a:schemeClr val="tx1"/>
                </a:solidFill>
                <a:effectLst/>
                <a:latin typeface="+mn-lt"/>
                <a:ea typeface="+mn-ea"/>
                <a:cs typeface="+mn-cs"/>
              </a:rPr>
              <a:t>Mesans</a:t>
            </a:r>
            <a:r>
              <a:rPr lang="en-US" sz="1200" kern="1200" dirty="0" smtClean="0">
                <a:solidFill>
                  <a:schemeClr val="tx1"/>
                </a:solidFill>
                <a:effectLst/>
                <a:latin typeface="+mn-lt"/>
                <a:ea typeface="+mn-ea"/>
                <a:cs typeface="+mn-cs"/>
              </a:rPr>
              <a:t> using the </a:t>
            </a:r>
            <a:r>
              <a:rPr lang="en-US" sz="1200" kern="1200" dirty="0" err="1" smtClean="0">
                <a:solidFill>
                  <a:schemeClr val="tx1"/>
                </a:solidFill>
                <a:effectLst/>
                <a:latin typeface="+mn-lt"/>
                <a:ea typeface="+mn-ea"/>
                <a:cs typeface="+mn-cs"/>
              </a:rPr>
              <a:t>Civita</a:t>
            </a:r>
            <a:r>
              <a:rPr lang="en-US" sz="1200" kern="1200" dirty="0" smtClean="0">
                <a:solidFill>
                  <a:schemeClr val="tx1"/>
                </a:solidFill>
                <a:effectLst/>
                <a:latin typeface="+mn-lt"/>
                <a:ea typeface="+mn-ea"/>
                <a:cs typeface="+mn-cs"/>
              </a:rPr>
              <a:t> park and the dog park. </a:t>
            </a:r>
            <a:endParaRPr lang="en-US" baseline="0" dirty="0" smtClean="0"/>
          </a:p>
        </p:txBody>
      </p:sp>
      <p:sp>
        <p:nvSpPr>
          <p:cNvPr id="4" name="Slide Number Placeholder 3"/>
          <p:cNvSpPr>
            <a:spLocks noGrp="1"/>
          </p:cNvSpPr>
          <p:nvPr>
            <p:ph type="sldNum" sz="quarter" idx="10"/>
          </p:nvPr>
        </p:nvSpPr>
        <p:spPr/>
        <p:txBody>
          <a:bodyPr/>
          <a:lstStyle/>
          <a:p>
            <a:fld id="{2F541F48-BA86-4BC8-9AB4-483E8422DC41}" type="slidenum">
              <a:rPr lang="en-US" smtClean="0"/>
              <a:t>6</a:t>
            </a:fld>
            <a:endParaRPr lang="en-US"/>
          </a:p>
        </p:txBody>
      </p:sp>
    </p:spTree>
    <p:extLst>
      <p:ext uri="{BB962C8B-B14F-4D97-AF65-F5344CB8AC3E}">
        <p14:creationId xmlns:p14="http://schemas.microsoft.com/office/powerpoint/2010/main" val="272737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200" kern="1200" dirty="0" smtClean="0">
                <a:solidFill>
                  <a:schemeClr val="tx1"/>
                </a:solidFill>
                <a:effectLst/>
                <a:latin typeface="+mn-lt"/>
                <a:ea typeface="+mn-ea"/>
                <a:cs typeface="+mn-cs"/>
              </a:rPr>
              <a:t>In addition to 2 pedestrian trails a trail for bicycles, not mentioned in the FEIR, is mandated in the Quarry Falls project. The Bicycle Master Plan and General Plan included bicycle access from </a:t>
            </a:r>
            <a:r>
              <a:rPr lang="en-US" sz="1200" kern="1200" dirty="0" err="1" smtClean="0">
                <a:solidFill>
                  <a:schemeClr val="tx1"/>
                </a:solidFill>
                <a:effectLst/>
                <a:latin typeface="+mn-lt"/>
                <a:ea typeface="+mn-ea"/>
                <a:cs typeface="+mn-cs"/>
              </a:rPr>
              <a:t>Civita</a:t>
            </a:r>
            <a:r>
              <a:rPr lang="en-US" sz="1200" kern="1200" dirty="0" smtClean="0">
                <a:solidFill>
                  <a:schemeClr val="tx1"/>
                </a:solidFill>
                <a:effectLst/>
                <a:latin typeface="+mn-lt"/>
                <a:ea typeface="+mn-ea"/>
                <a:cs typeface="+mn-cs"/>
              </a:rPr>
              <a:t> to Serra Mesa. Neither of these plans will need updating because the trail when constructed could meet the specifications indicated in the plans.</a:t>
            </a:r>
            <a:endParaRPr lang="en-US" dirty="0"/>
          </a:p>
        </p:txBody>
      </p:sp>
      <p:sp>
        <p:nvSpPr>
          <p:cNvPr id="4" name="Slide Number Placeholder 3"/>
          <p:cNvSpPr>
            <a:spLocks noGrp="1"/>
          </p:cNvSpPr>
          <p:nvPr>
            <p:ph type="sldNum" sz="quarter" idx="10"/>
          </p:nvPr>
        </p:nvSpPr>
        <p:spPr/>
        <p:txBody>
          <a:bodyPr/>
          <a:lstStyle/>
          <a:p>
            <a:fld id="{2F541F48-BA86-4BC8-9AB4-483E8422DC41}" type="slidenum">
              <a:rPr lang="en-US" smtClean="0"/>
              <a:t>7</a:t>
            </a:fld>
            <a:endParaRPr lang="en-US"/>
          </a:p>
        </p:txBody>
      </p:sp>
    </p:spTree>
    <p:extLst>
      <p:ext uri="{BB962C8B-B14F-4D97-AF65-F5344CB8AC3E}">
        <p14:creationId xmlns:p14="http://schemas.microsoft.com/office/powerpoint/2010/main" val="3109561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need for a north-south linkage for Station 28 was emphasized by the Fire Rescue Department at the Planning Commission hearing. The connector is .2 mi closer for the Kearny Villa station than the Kaplan access but congestion on roads leading to Phyllis Place in both directions could negate that gain, especially, during AM and PM peak hours, delaying emergency vehicles.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Quote from FEIR: “By introducing a connection between Mission Valley and Serra Mesa via the proposed road connection a second choice for evacuation could exist for these homes, but only in part. They would still have to get to the intersection of the newly created roadway to Mission Valley using Phyllis Place as a two-lane roadway. Consequently, there is limited additional benefit to these more than two hundred homes for evacuation by having a road connection, and all of the other surrounding communities have multiple ingress or egress routes.”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541F48-BA86-4BC8-9AB4-483E8422DC41}" type="slidenum">
              <a:rPr lang="en-US" smtClean="0"/>
              <a:t>8</a:t>
            </a:fld>
            <a:endParaRPr lang="en-US"/>
          </a:p>
        </p:txBody>
      </p:sp>
    </p:spTree>
    <p:extLst>
      <p:ext uri="{BB962C8B-B14F-4D97-AF65-F5344CB8AC3E}">
        <p14:creationId xmlns:p14="http://schemas.microsoft.com/office/powerpoint/2010/main" val="310956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However, if it’s decided another access point is needed, Alternative 2 in the FEIR is the Bicycle, Pedestrian, &amp; Emergency Access Only and would solve the north-south safety issue.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connection could be designed to meet Fire Rescue Department criteria.</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response time is quicker at all times. There’s less congestion.</a:t>
            </a:r>
          </a:p>
          <a:p>
            <a:r>
              <a:rPr lang="en-US" sz="1200" kern="1200" dirty="0" smtClean="0">
                <a:solidFill>
                  <a:schemeClr val="tx1"/>
                </a:solidFill>
                <a:effectLst/>
                <a:latin typeface="+mn-lt"/>
                <a:ea typeface="+mn-ea"/>
                <a:cs typeface="+mn-cs"/>
              </a:rPr>
              <a:t>For example: Franklin Ridge from Via Alta to </a:t>
            </a:r>
            <a:r>
              <a:rPr lang="en-US" sz="1200" kern="1200" dirty="0" err="1" smtClean="0">
                <a:solidFill>
                  <a:schemeClr val="tx1"/>
                </a:solidFill>
                <a:effectLst/>
                <a:latin typeface="+mn-lt"/>
                <a:ea typeface="+mn-ea"/>
                <a:cs typeface="+mn-cs"/>
              </a:rPr>
              <a:t>Civita</a:t>
            </a:r>
            <a:r>
              <a:rPr lang="en-US" sz="1200" kern="1200" dirty="0" smtClean="0">
                <a:solidFill>
                  <a:schemeClr val="tx1"/>
                </a:solidFill>
                <a:effectLst/>
                <a:latin typeface="+mn-lt"/>
                <a:ea typeface="+mn-ea"/>
                <a:cs typeface="+mn-cs"/>
              </a:rPr>
              <a:t> without the road is LOS C. But with the road, it becomes an LOS F. More congested and it can’t be mitigated.</a:t>
            </a:r>
            <a:endParaRPr lang="en-US" dirty="0"/>
          </a:p>
        </p:txBody>
      </p:sp>
      <p:sp>
        <p:nvSpPr>
          <p:cNvPr id="4" name="Slide Number Placeholder 3"/>
          <p:cNvSpPr>
            <a:spLocks noGrp="1"/>
          </p:cNvSpPr>
          <p:nvPr>
            <p:ph type="sldNum" sz="quarter" idx="10"/>
          </p:nvPr>
        </p:nvSpPr>
        <p:spPr/>
        <p:txBody>
          <a:bodyPr/>
          <a:lstStyle/>
          <a:p>
            <a:fld id="{2F541F48-BA86-4BC8-9AB4-483E8422DC41}" type="slidenum">
              <a:rPr lang="en-US" smtClean="0"/>
              <a:t>9</a:t>
            </a:fld>
            <a:endParaRPr lang="en-US"/>
          </a:p>
        </p:txBody>
      </p:sp>
    </p:spTree>
    <p:extLst>
      <p:ext uri="{BB962C8B-B14F-4D97-AF65-F5344CB8AC3E}">
        <p14:creationId xmlns:p14="http://schemas.microsoft.com/office/powerpoint/2010/main" val="310956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022214-3F55-4560-94E2-BADFF95C0B5A}" type="datetimeFigureOut">
              <a:rPr lang="en-US" smtClean="0"/>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B2C00-C38E-4EF8-B27E-A233A58AFB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22214-3F55-4560-94E2-BADFF95C0B5A}" type="datetimeFigureOut">
              <a:rPr lang="en-US" smtClean="0"/>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B2C00-C38E-4EF8-B27E-A233A58AFB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22214-3F55-4560-94E2-BADFF95C0B5A}" type="datetimeFigureOut">
              <a:rPr lang="en-US" smtClean="0"/>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B2C00-C38E-4EF8-B27E-A233A58AFB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2214-3F55-4560-94E2-BADFF95C0B5A}" type="datetimeFigureOut">
              <a:rPr lang="en-US" smtClean="0"/>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B2C00-C38E-4EF8-B27E-A233A58AFB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4022214-3F55-4560-94E2-BADFF95C0B5A}" type="datetimeFigureOut">
              <a:rPr lang="en-US" smtClean="0"/>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B2C00-C38E-4EF8-B27E-A233A58AFB0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022214-3F55-4560-94E2-BADFF95C0B5A}" type="datetimeFigureOut">
              <a:rPr lang="en-US" smtClean="0"/>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B2C00-C38E-4EF8-B27E-A233A58AFB0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022214-3F55-4560-94E2-BADFF95C0B5A}" type="datetimeFigureOut">
              <a:rPr lang="en-US" smtClean="0"/>
              <a:t>9/23/2017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B2C00-C38E-4EF8-B27E-A233A58AFB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022214-3F55-4560-94E2-BADFF95C0B5A}" type="datetimeFigureOut">
              <a:rPr lang="en-US" smtClean="0"/>
              <a:t>9/23/2017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B2C00-C38E-4EF8-B27E-A233A58AFB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22214-3F55-4560-94E2-BADFF95C0B5A}" type="datetimeFigureOut">
              <a:rPr lang="en-US" smtClean="0"/>
              <a:t>9/23/2017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AB2C00-C38E-4EF8-B27E-A233A58AFB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4022214-3F55-4560-94E2-BADFF95C0B5A}" type="datetimeFigureOut">
              <a:rPr lang="en-US" smtClean="0"/>
              <a:t>9/23/2017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DAB2C00-C38E-4EF8-B27E-A233A58AFB0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2214-3F55-4560-94E2-BADFF95C0B5A}" type="datetimeFigureOut">
              <a:rPr lang="en-US" smtClean="0"/>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B2C00-C38E-4EF8-B27E-A233A58AFB0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4022214-3F55-4560-94E2-BADFF95C0B5A}" type="datetimeFigureOut">
              <a:rPr lang="en-US" smtClean="0"/>
              <a:t>9/23/2017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DAB2C00-C38E-4EF8-B27E-A233A58AFB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5638800" cy="1600200"/>
          </a:xfrm>
        </p:spPr>
        <p:txBody>
          <a:bodyPr>
            <a:noAutofit/>
          </a:bodyPr>
          <a:lstStyle/>
          <a:p>
            <a:r>
              <a:rPr lang="en-US" dirty="0" smtClean="0">
                <a:latin typeface="Calibri" panose="020F0502020204030204" pitchFamily="34" charset="0"/>
                <a:cs typeface="Calibri" panose="020F0502020204030204" pitchFamily="34" charset="0"/>
              </a:rPr>
              <a:t>Serra mesa community plan amendment roadway connection project</a:t>
            </a:r>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3505200" y="5715000"/>
            <a:ext cx="4768769" cy="307777"/>
          </a:xfrm>
          <a:prstGeom prst="rect">
            <a:avLst/>
          </a:prstGeom>
          <a:noFill/>
        </p:spPr>
        <p:txBody>
          <a:bodyPr wrap="square" rtlCol="0">
            <a:spAutoFit/>
          </a:bodyPr>
          <a:lstStyle/>
          <a:p>
            <a:pPr>
              <a:spcAft>
                <a:spcPts val="600"/>
              </a:spcAft>
            </a:pPr>
            <a:r>
              <a:rPr lang="en-US" sz="1400" dirty="0" smtClean="0">
                <a:solidFill>
                  <a:schemeClr val="bg2"/>
                </a:solidFill>
                <a:latin typeface="Calibri" panose="020F0502020204030204" pitchFamily="34" charset="0"/>
                <a:cs typeface="Calibri" panose="020F0502020204030204" pitchFamily="34" charset="0"/>
              </a:rPr>
              <a:t>Photos primarily from either Google or FEIR </a:t>
            </a:r>
          </a:p>
        </p:txBody>
      </p:sp>
      <p:sp>
        <p:nvSpPr>
          <p:cNvPr id="5" name="Subtitle 2"/>
          <p:cNvSpPr txBox="1">
            <a:spLocks/>
          </p:cNvSpPr>
          <p:nvPr/>
        </p:nvSpPr>
        <p:spPr>
          <a:xfrm>
            <a:off x="3483980" y="4572000"/>
            <a:ext cx="5257800" cy="838200"/>
          </a:xfrm>
          <a:prstGeom prst="rect">
            <a:avLst/>
          </a:prstGeom>
        </p:spPr>
        <p:txBody>
          <a:bodyPr vert="horz" lIns="91440" tIns="9144" rIns="91440" bIns="45720" rtlCol="0">
            <a:normAutofit lnSpcReduction="100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endParaRPr lang="en-US" sz="2400" dirty="0" smtClean="0">
              <a:solidFill>
                <a:schemeClr val="bg2"/>
              </a:solidFill>
              <a:latin typeface="Calibri" panose="020F0502020204030204" pitchFamily="34" charset="0"/>
              <a:cs typeface="Calibri" panose="020F0502020204030204" pitchFamily="34" charset="0"/>
            </a:endParaRPr>
          </a:p>
          <a:p>
            <a:r>
              <a:rPr lang="en-US" sz="2400" dirty="0" smtClean="0">
                <a:solidFill>
                  <a:schemeClr val="bg2"/>
                </a:solidFill>
                <a:latin typeface="Calibri" panose="020F0502020204030204" pitchFamily="34" charset="0"/>
                <a:cs typeface="Calibri" panose="020F0502020204030204" pitchFamily="34" charset="0"/>
              </a:rPr>
              <a:t>September 2017</a:t>
            </a:r>
            <a:endParaRPr lang="en-US" sz="24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8498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65760"/>
            <a:ext cx="8458200" cy="548640"/>
          </a:xfrm>
        </p:spPr>
        <p:txBody>
          <a:bodyPr>
            <a:noAutofit/>
          </a:bodyPr>
          <a:lstStyle/>
          <a:p>
            <a:pPr algn="ctr"/>
            <a:r>
              <a:rPr lang="en-US" sz="3600" b="1" cap="small" dirty="0" smtClean="0">
                <a:solidFill>
                  <a:schemeClr val="accent2"/>
                </a:solidFill>
                <a:latin typeface="Calibri" panose="020F0502020204030204" pitchFamily="34" charset="0"/>
                <a:cs typeface="Calibri" panose="020F0502020204030204" pitchFamily="34" charset="0"/>
              </a:rPr>
              <a:t>Bicycle, Pedestrian, &amp; Emergency Access Only</a:t>
            </a:r>
            <a:endParaRPr lang="en-US" sz="3600" b="1" cap="none" dirty="0">
              <a:solidFill>
                <a:schemeClr val="accent1">
                  <a:lumMod val="7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304800" y="5770602"/>
            <a:ext cx="8682973" cy="553998"/>
          </a:xfrm>
          <a:prstGeom prst="rect">
            <a:avLst/>
          </a:prstGeom>
          <a:noFill/>
        </p:spPr>
        <p:txBody>
          <a:bodyPr wrap="square" rtlCol="0">
            <a:spAutoFit/>
          </a:bodyPr>
          <a:lstStyle/>
          <a:p>
            <a:pPr algn="ctr">
              <a:spcAft>
                <a:spcPts val="2000"/>
              </a:spcAft>
            </a:pPr>
            <a:r>
              <a:rPr lang="en-US" sz="3000" dirty="0" smtClean="0">
                <a:solidFill>
                  <a:schemeClr val="bg2"/>
                </a:solidFill>
                <a:latin typeface="Calibri" panose="020F0502020204030204" pitchFamily="34" charset="0"/>
                <a:cs typeface="Calibri" panose="020F0502020204030204" pitchFamily="34" charset="0"/>
              </a:rPr>
              <a:t>Imagine this example lined with landscaping</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938" t="29067" r="12781" b="6911"/>
          <a:stretch/>
        </p:blipFill>
        <p:spPr bwMode="auto">
          <a:xfrm>
            <a:off x="304800" y="1295400"/>
            <a:ext cx="8529140" cy="413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1295400"/>
            <a:ext cx="8529140" cy="4133127"/>
          </a:xfrm>
          <a:prstGeom prst="rect">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923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65760"/>
            <a:ext cx="8763000" cy="548640"/>
          </a:xfrm>
        </p:spPr>
        <p:txBody>
          <a:bodyPr>
            <a:noAutofit/>
          </a:bodyPr>
          <a:lstStyle/>
          <a:p>
            <a:pPr algn="ctr"/>
            <a:r>
              <a:rPr lang="en-US" sz="4200" cap="small" dirty="0" smtClean="0">
                <a:solidFill>
                  <a:schemeClr val="accent2"/>
                </a:solidFill>
                <a:latin typeface="Calibri" panose="020F0502020204030204" pitchFamily="34" charset="0"/>
                <a:cs typeface="Calibri" panose="020F0502020204030204" pitchFamily="34" charset="0"/>
              </a:rPr>
              <a:t>Provide Safe &amp; Efficient Street Design*</a:t>
            </a:r>
            <a:endParaRPr lang="en-US" sz="4200" cap="small" dirty="0">
              <a:solidFill>
                <a:schemeClr val="accent2"/>
              </a:solidFill>
              <a:latin typeface="Calibri" panose="020F0502020204030204" pitchFamily="34" charset="0"/>
              <a:cs typeface="Calibri" panose="020F0502020204030204" pitchFamily="34" charset="0"/>
            </a:endParaRPr>
          </a:p>
        </p:txBody>
      </p:sp>
      <p:sp>
        <p:nvSpPr>
          <p:cNvPr id="9" name="TextBox 8"/>
          <p:cNvSpPr txBox="1"/>
          <p:nvPr/>
        </p:nvSpPr>
        <p:spPr>
          <a:xfrm>
            <a:off x="381000" y="1219200"/>
            <a:ext cx="4648200" cy="4719241"/>
          </a:xfrm>
          <a:prstGeom prst="rect">
            <a:avLst/>
          </a:prstGeom>
          <a:noFill/>
        </p:spPr>
        <p:txBody>
          <a:bodyPr wrap="square" rtlCol="0">
            <a:spAutoFit/>
          </a:bodyPr>
          <a:lstStyle/>
          <a:p>
            <a:pPr>
              <a:spcAft>
                <a:spcPts val="2400"/>
              </a:spcAft>
            </a:pPr>
            <a:r>
              <a:rPr lang="en-US" sz="2800" dirty="0" smtClean="0">
                <a:solidFill>
                  <a:schemeClr val="tx1">
                    <a:lumMod val="75000"/>
                  </a:schemeClr>
                </a:solidFill>
                <a:latin typeface="Calibri" panose="020F0502020204030204" pitchFamily="34" charset="0"/>
                <a:cs typeface="Calibri" panose="020F0502020204030204" pitchFamily="34" charset="0"/>
              </a:rPr>
              <a:t>Pedestrian Safety – School</a:t>
            </a:r>
            <a:br>
              <a:rPr lang="en-US" sz="2800" dirty="0" smtClean="0">
                <a:solidFill>
                  <a:schemeClr val="tx1">
                    <a:lumMod val="75000"/>
                  </a:schemeClr>
                </a:solidFill>
                <a:latin typeface="Calibri" panose="020F0502020204030204" pitchFamily="34" charset="0"/>
                <a:cs typeface="Calibri" panose="020F0502020204030204" pitchFamily="34" charset="0"/>
              </a:rPr>
            </a:br>
            <a:r>
              <a:rPr lang="en-US" sz="2800" dirty="0" smtClean="0">
                <a:solidFill>
                  <a:schemeClr val="tx1">
                    <a:lumMod val="75000"/>
                  </a:schemeClr>
                </a:solidFill>
                <a:latin typeface="Calibri" panose="020F0502020204030204" pitchFamily="34" charset="0"/>
                <a:cs typeface="Calibri" panose="020F0502020204030204" pitchFamily="34" charset="0"/>
              </a:rPr>
              <a:t>Only 2 crosswalks, ½ mi apart</a:t>
            </a:r>
          </a:p>
          <a:p>
            <a:pPr>
              <a:spcBef>
                <a:spcPts val="1000"/>
              </a:spcBef>
              <a:spcAft>
                <a:spcPts val="2400"/>
              </a:spcAft>
            </a:pPr>
            <a:r>
              <a:rPr lang="en-US" sz="2800" dirty="0">
                <a:solidFill>
                  <a:schemeClr val="tx1">
                    <a:lumMod val="75000"/>
                  </a:schemeClr>
                </a:solidFill>
                <a:latin typeface="Calibri" panose="020F0502020204030204" pitchFamily="34" charset="0"/>
                <a:cs typeface="Calibri" panose="020F0502020204030204" pitchFamily="34" charset="0"/>
              </a:rPr>
              <a:t>Pedestrian Injuries – A leading cause of death to </a:t>
            </a:r>
            <a:r>
              <a:rPr lang="en-US" sz="2800" dirty="0" smtClean="0">
                <a:solidFill>
                  <a:schemeClr val="tx1">
                    <a:lumMod val="75000"/>
                  </a:schemeClr>
                </a:solidFill>
                <a:latin typeface="Calibri" panose="020F0502020204030204" pitchFamily="34" charset="0"/>
                <a:cs typeface="Calibri" panose="020F0502020204030204" pitchFamily="34" charset="0"/>
              </a:rPr>
              <a:t>children</a:t>
            </a:r>
          </a:p>
          <a:p>
            <a:pPr>
              <a:spcBef>
                <a:spcPts val="1000"/>
              </a:spcBef>
              <a:spcAft>
                <a:spcPts val="2400"/>
              </a:spcAft>
            </a:pPr>
            <a:r>
              <a:rPr lang="en-US" sz="2800" dirty="0" smtClean="0">
                <a:solidFill>
                  <a:schemeClr val="tx1">
                    <a:lumMod val="75000"/>
                  </a:schemeClr>
                </a:solidFill>
                <a:latin typeface="Calibri" panose="020F0502020204030204" pitchFamily="34" charset="0"/>
                <a:cs typeface="Calibri" panose="020F0502020204030204" pitchFamily="34" charset="0"/>
              </a:rPr>
              <a:t>Vehicles travel downhill at high speed</a:t>
            </a:r>
          </a:p>
          <a:p>
            <a:pPr>
              <a:spcAft>
                <a:spcPts val="1000"/>
              </a:spcAft>
            </a:pPr>
            <a:r>
              <a:rPr lang="en-US" sz="2800" dirty="0" smtClean="0">
                <a:solidFill>
                  <a:schemeClr val="bg1"/>
                </a:solidFill>
                <a:latin typeface="Calibri" panose="020F0502020204030204" pitchFamily="34" charset="0"/>
                <a:cs typeface="Calibri" panose="020F0502020204030204" pitchFamily="34" charset="0"/>
              </a:rPr>
              <a:t>Double traffic volume on Via Alta = Double accidents</a:t>
            </a:r>
          </a:p>
        </p:txBody>
      </p:sp>
      <p:sp>
        <p:nvSpPr>
          <p:cNvPr id="10" name="TextBox 9"/>
          <p:cNvSpPr txBox="1"/>
          <p:nvPr/>
        </p:nvSpPr>
        <p:spPr>
          <a:xfrm>
            <a:off x="381000" y="6172200"/>
            <a:ext cx="4454323" cy="461665"/>
          </a:xfrm>
          <a:prstGeom prst="rect">
            <a:avLst/>
          </a:prstGeom>
          <a:noFill/>
        </p:spPr>
        <p:txBody>
          <a:bodyPr wrap="square" rtlCol="0">
            <a:spAutoFit/>
          </a:bodyPr>
          <a:lstStyle/>
          <a:p>
            <a:pPr>
              <a:spcAft>
                <a:spcPts val="1000"/>
              </a:spcAft>
            </a:pPr>
            <a:r>
              <a:rPr lang="en-US" sz="2400" dirty="0" smtClean="0">
                <a:solidFill>
                  <a:schemeClr val="bg2"/>
                </a:solidFill>
                <a:latin typeface="Calibri" panose="020F0502020204030204" pitchFamily="34" charset="0"/>
                <a:cs typeface="Calibri" panose="020F0502020204030204" pitchFamily="34" charset="0"/>
              </a:rPr>
              <a:t>*FEIR Objective</a:t>
            </a:r>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10075"/>
            <a:ext cx="3505200" cy="5571725"/>
          </a:xfrm>
          <a:prstGeom prst="rect">
            <a:avLst/>
          </a:prstGeom>
          <a:noFill/>
        </p:spPr>
      </p:pic>
      <p:grpSp>
        <p:nvGrpSpPr>
          <p:cNvPr id="16" name="Group 15"/>
          <p:cNvGrpSpPr/>
          <p:nvPr/>
        </p:nvGrpSpPr>
        <p:grpSpPr>
          <a:xfrm>
            <a:off x="5943600" y="5629675"/>
            <a:ext cx="1024134" cy="794289"/>
            <a:chOff x="0" y="0"/>
            <a:chExt cx="863225" cy="669922"/>
          </a:xfrm>
        </p:grpSpPr>
        <p:sp>
          <p:nvSpPr>
            <p:cNvPr id="17" name="Flowchart: Manual Operation 16"/>
            <p:cNvSpPr/>
            <p:nvPr/>
          </p:nvSpPr>
          <p:spPr>
            <a:xfrm rot="11400000">
              <a:off x="0" y="416560"/>
              <a:ext cx="300817" cy="253362"/>
            </a:xfrm>
            <a:prstGeom prst="flowChartManualOperation">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2"/>
            <p:cNvSpPr txBox="1">
              <a:spLocks noChangeArrowheads="1"/>
            </p:cNvSpPr>
            <p:nvPr/>
          </p:nvSpPr>
          <p:spPr bwMode="auto">
            <a:xfrm>
              <a:off x="213360" y="0"/>
              <a:ext cx="649865" cy="243837"/>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b="1">
                  <a:solidFill>
                    <a:srgbClr val="FF0000"/>
                  </a:solidFill>
                  <a:effectLst/>
                  <a:latin typeface="Calibri"/>
                  <a:ea typeface="Calibri"/>
                  <a:cs typeface="Times New Roman"/>
                </a:rPr>
                <a:t>School</a:t>
              </a:r>
              <a:endParaRPr lang="en-US" sz="1100">
                <a:effectLst/>
                <a:latin typeface="Calibri"/>
                <a:ea typeface="Calibri"/>
                <a:cs typeface="Times New Roman"/>
              </a:endParaRPr>
            </a:p>
          </p:txBody>
        </p:sp>
      </p:grpSp>
    </p:spTree>
    <p:extLst>
      <p:ext uri="{BB962C8B-B14F-4D97-AF65-F5344CB8AC3E}">
        <p14:creationId xmlns:p14="http://schemas.microsoft.com/office/powerpoint/2010/main" val="336878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9417" y="1219200"/>
            <a:ext cx="8243583" cy="1219200"/>
          </a:xfrm>
        </p:spPr>
        <p:txBody>
          <a:bodyPr>
            <a:normAutofit/>
          </a:bodyPr>
          <a:lstStyle/>
          <a:p>
            <a:pPr marL="109728" indent="0" algn="ctr">
              <a:spcBef>
                <a:spcPts val="0"/>
              </a:spcBef>
              <a:buNone/>
            </a:pPr>
            <a:r>
              <a:rPr lang="en-US" sz="3600" b="1" dirty="0">
                <a:solidFill>
                  <a:schemeClr val="accent1">
                    <a:lumMod val="75000"/>
                  </a:schemeClr>
                </a:solidFill>
                <a:latin typeface="Calibri" panose="020F0502020204030204" pitchFamily="34" charset="0"/>
                <a:cs typeface="Calibri" panose="020F0502020204030204" pitchFamily="34" charset="0"/>
              </a:rPr>
              <a:t>C</a:t>
            </a:r>
            <a:r>
              <a:rPr lang="en-US" sz="3600" b="1" dirty="0" smtClean="0">
                <a:solidFill>
                  <a:schemeClr val="accent1">
                    <a:lumMod val="75000"/>
                  </a:schemeClr>
                </a:solidFill>
                <a:latin typeface="Calibri" panose="020F0502020204030204" pitchFamily="34" charset="0"/>
                <a:cs typeface="Calibri" panose="020F0502020204030204" pitchFamily="34" charset="0"/>
              </a:rPr>
              <a:t>onnection bisects Phyllis Place Park </a:t>
            </a:r>
            <a:endParaRPr lang="en-US" sz="3600" dirty="0">
              <a:solidFill>
                <a:schemeClr val="accent1">
                  <a:lumMod val="75000"/>
                </a:schemeClr>
              </a:solidFill>
              <a:latin typeface="Calibri" panose="020F0502020204030204" pitchFamily="34" charset="0"/>
              <a:cs typeface="Calibri" panose="020F0502020204030204" pitchFamily="34" charset="0"/>
            </a:endParaRPr>
          </a:p>
          <a:p>
            <a:pPr marL="109728" indent="0" algn="ctr">
              <a:spcBef>
                <a:spcPts val="0"/>
              </a:spcBef>
              <a:buNone/>
            </a:pPr>
            <a:r>
              <a:rPr lang="en-US" sz="3600" dirty="0" smtClean="0">
                <a:solidFill>
                  <a:schemeClr val="accent1">
                    <a:lumMod val="75000"/>
                  </a:schemeClr>
                </a:solidFill>
                <a:latin typeface="Calibri" panose="020F0502020204030204" pitchFamily="34" charset="0"/>
                <a:cs typeface="Calibri" panose="020F0502020204030204" pitchFamily="34" charset="0"/>
              </a:rPr>
              <a:t>Not safe to cross wide intersection</a:t>
            </a:r>
            <a:endParaRPr lang="en-US" sz="3600" dirty="0">
              <a:solidFill>
                <a:schemeClr val="accent1">
                  <a:lumMod val="75000"/>
                </a:schemeClr>
              </a:solidFill>
              <a:latin typeface="Calibri" panose="020F0502020204030204" pitchFamily="34" charset="0"/>
              <a:cs typeface="Calibri" panose="020F0502020204030204" pitchFamily="34" charset="0"/>
            </a:endParaRPr>
          </a:p>
        </p:txBody>
      </p:sp>
      <p:pic>
        <p:nvPicPr>
          <p:cNvPr id="4" name="Picture 3"/>
          <p:cNvPicPr/>
          <p:nvPr/>
        </p:nvPicPr>
        <p:blipFill rotWithShape="1">
          <a:blip r:embed="rId3"/>
          <a:srcRect l="20513" t="26627" r="17436" b="-1393"/>
          <a:stretch/>
        </p:blipFill>
        <p:spPr bwMode="auto">
          <a:xfrm>
            <a:off x="443217" y="2563957"/>
            <a:ext cx="8319783" cy="2123789"/>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0" y="228600"/>
            <a:ext cx="9144000" cy="830997"/>
          </a:xfrm>
          <a:prstGeom prst="rect">
            <a:avLst/>
          </a:prstGeom>
        </p:spPr>
        <p:txBody>
          <a:bodyPr wrap="square">
            <a:spAutoFit/>
          </a:bodyPr>
          <a:lstStyle/>
          <a:p>
            <a:pPr algn="ctr"/>
            <a:r>
              <a:rPr lang="en-US" sz="4800" cap="small" dirty="0" smtClean="0">
                <a:solidFill>
                  <a:schemeClr val="accent2"/>
                </a:solidFill>
                <a:latin typeface="Calibri" panose="020F0502020204030204" pitchFamily="34" charset="0"/>
                <a:cs typeface="Calibri" panose="020F0502020204030204" pitchFamily="34" charset="0"/>
              </a:rPr>
              <a:t>Safety Hazards</a:t>
            </a:r>
            <a:endParaRPr lang="en-US" sz="4800" cap="small" dirty="0">
              <a:solidFill>
                <a:schemeClr val="accent2"/>
              </a:solidFill>
              <a:latin typeface="Calibri" panose="020F0502020204030204" pitchFamily="34" charset="0"/>
              <a:cs typeface="Calibri" panose="020F0502020204030204" pitchFamily="34" charset="0"/>
            </a:endParaRPr>
          </a:p>
        </p:txBody>
      </p:sp>
      <p:sp>
        <p:nvSpPr>
          <p:cNvPr id="5" name="Content Placeholder 1"/>
          <p:cNvSpPr txBox="1">
            <a:spLocks/>
          </p:cNvSpPr>
          <p:nvPr/>
        </p:nvSpPr>
        <p:spPr>
          <a:xfrm>
            <a:off x="61531" y="5105400"/>
            <a:ext cx="8839199" cy="67615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spcBef>
                <a:spcPts val="0"/>
              </a:spcBef>
              <a:buFont typeface="Wingdings 3"/>
              <a:buNone/>
            </a:pPr>
            <a:r>
              <a:rPr lang="en-US" sz="2800" dirty="0" smtClean="0">
                <a:solidFill>
                  <a:schemeClr val="bg2"/>
                </a:solidFill>
                <a:latin typeface="Calibri" panose="020F0502020204030204" pitchFamily="34" charset="0"/>
                <a:cs typeface="Calibri" panose="020F0502020204030204" pitchFamily="34" charset="0"/>
              </a:rPr>
              <a:t>ADTs on Phyllis Pl increase </a:t>
            </a:r>
            <a:r>
              <a:rPr lang="en-US" sz="2800" u="sng" dirty="0" smtClean="0">
                <a:solidFill>
                  <a:schemeClr val="bg2"/>
                </a:solidFill>
                <a:latin typeface="Calibri" panose="020F0502020204030204" pitchFamily="34" charset="0"/>
                <a:cs typeface="Calibri" panose="020F0502020204030204" pitchFamily="34" charset="0"/>
              </a:rPr>
              <a:t>1,327%</a:t>
            </a:r>
            <a:r>
              <a:rPr lang="en-US" sz="2800" dirty="0" smtClean="0">
                <a:solidFill>
                  <a:schemeClr val="bg2"/>
                </a:solidFill>
                <a:latin typeface="Calibri" panose="020F0502020204030204" pitchFamily="34" charset="0"/>
                <a:cs typeface="Calibri" panose="020F0502020204030204" pitchFamily="34" charset="0"/>
              </a:rPr>
              <a:t> from </a:t>
            </a:r>
            <a:r>
              <a:rPr lang="en-US" sz="2800" u="sng" dirty="0" smtClean="0">
                <a:solidFill>
                  <a:schemeClr val="bg2"/>
                </a:solidFill>
                <a:latin typeface="Calibri" panose="020F0502020204030204" pitchFamily="34" charset="0"/>
                <a:cs typeface="Calibri" panose="020F0502020204030204" pitchFamily="34" charset="0"/>
              </a:rPr>
              <a:t>2,420</a:t>
            </a:r>
            <a:r>
              <a:rPr lang="en-US" sz="2800" dirty="0" smtClean="0">
                <a:solidFill>
                  <a:schemeClr val="bg2"/>
                </a:solidFill>
                <a:latin typeface="Calibri" panose="020F0502020204030204" pitchFamily="34" charset="0"/>
                <a:cs typeface="Calibri" panose="020F0502020204030204" pitchFamily="34" charset="0"/>
              </a:rPr>
              <a:t>  to  </a:t>
            </a:r>
            <a:r>
              <a:rPr lang="en-US" sz="2800" u="sng" dirty="0" smtClean="0">
                <a:solidFill>
                  <a:schemeClr val="bg2"/>
                </a:solidFill>
                <a:latin typeface="Calibri" panose="020F0502020204030204" pitchFamily="34" charset="0"/>
                <a:cs typeface="Calibri" panose="020F0502020204030204" pitchFamily="34" charset="0"/>
              </a:rPr>
              <a:t>34,540</a:t>
            </a:r>
            <a:r>
              <a:rPr lang="en-US" sz="2800" dirty="0" smtClean="0">
                <a:solidFill>
                  <a:schemeClr val="bg2"/>
                </a:solidFill>
                <a:latin typeface="Calibri" panose="020F0502020204030204" pitchFamily="34" charset="0"/>
                <a:cs typeface="Calibri" panose="020F0502020204030204" pitchFamily="34" charset="0"/>
              </a:rPr>
              <a:t> </a:t>
            </a:r>
            <a:endParaRPr lang="en-US" sz="2800" dirty="0">
              <a:solidFill>
                <a:schemeClr val="bg2"/>
              </a:solidFill>
              <a:latin typeface="Calibri" panose="020F0502020204030204" pitchFamily="34" charset="0"/>
              <a:cs typeface="Calibri" panose="020F0502020204030204" pitchFamily="34" charset="0"/>
            </a:endParaRPr>
          </a:p>
        </p:txBody>
      </p:sp>
      <p:sp>
        <p:nvSpPr>
          <p:cNvPr id="6" name="Content Placeholder 1"/>
          <p:cNvSpPr txBox="1">
            <a:spLocks/>
          </p:cNvSpPr>
          <p:nvPr/>
        </p:nvSpPr>
        <p:spPr>
          <a:xfrm>
            <a:off x="61531" y="6096000"/>
            <a:ext cx="8930069" cy="6858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n-US" sz="3200" dirty="0" smtClean="0">
                <a:solidFill>
                  <a:schemeClr val="bg2"/>
                </a:solidFill>
                <a:latin typeface="Calibri" panose="020F0502020204030204" pitchFamily="34" charset="0"/>
                <a:cs typeface="Calibri" panose="020F0502020204030204" pitchFamily="34" charset="0"/>
              </a:rPr>
              <a:t>I-805 – Safety </a:t>
            </a:r>
            <a:r>
              <a:rPr lang="en-US" sz="3200" dirty="0">
                <a:solidFill>
                  <a:schemeClr val="bg2"/>
                </a:solidFill>
                <a:latin typeface="Calibri" panose="020F0502020204030204" pitchFamily="34" charset="0"/>
                <a:cs typeface="Calibri" panose="020F0502020204030204" pitchFamily="34" charset="0"/>
              </a:rPr>
              <a:t>issue with more </a:t>
            </a:r>
            <a:r>
              <a:rPr lang="en-US" sz="3200" dirty="0" smtClean="0">
                <a:solidFill>
                  <a:schemeClr val="bg2"/>
                </a:solidFill>
                <a:latin typeface="Calibri" panose="020F0502020204030204" pitchFamily="34" charset="0"/>
                <a:cs typeface="Calibri" panose="020F0502020204030204" pitchFamily="34" charset="0"/>
              </a:rPr>
              <a:t>ramp lanes</a:t>
            </a:r>
            <a:endParaRPr lang="en-US" sz="3200" dirty="0">
              <a:solidFill>
                <a:schemeClr val="bg2"/>
              </a:solidFill>
              <a:latin typeface="Calibri" panose="020F0502020204030204" pitchFamily="34" charset="0"/>
              <a:cs typeface="Calibri" panose="020F0502020204030204" pitchFamily="34" charset="0"/>
            </a:endParaRPr>
          </a:p>
          <a:p>
            <a:pPr marL="109728" indent="0" algn="ctr">
              <a:buFont typeface="Wingdings 3"/>
              <a:buNone/>
            </a:pPr>
            <a:endParaRPr lang="en-US" sz="3000" dirty="0">
              <a:latin typeface="Calibri" panose="020F0502020204030204" pitchFamily="34" charset="0"/>
              <a:cs typeface="Calibri" panose="020F0502020204030204" pitchFamily="34" charset="0"/>
            </a:endParaRPr>
          </a:p>
        </p:txBody>
      </p:sp>
      <p:cxnSp>
        <p:nvCxnSpPr>
          <p:cNvPr id="7" name="Straight Connector 6"/>
          <p:cNvCxnSpPr/>
          <p:nvPr/>
        </p:nvCxnSpPr>
        <p:spPr>
          <a:xfrm>
            <a:off x="1113662" y="6019800"/>
            <a:ext cx="688733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963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81000"/>
            <a:ext cx="9144000" cy="685800"/>
          </a:xfrm>
        </p:spPr>
        <p:txBody>
          <a:bodyPr>
            <a:noAutofit/>
          </a:bodyPr>
          <a:lstStyle/>
          <a:p>
            <a:pPr marL="109728" indent="0" algn="ctr">
              <a:buNone/>
            </a:pPr>
            <a:r>
              <a:rPr lang="en-US" sz="3000" dirty="0" smtClean="0">
                <a:solidFill>
                  <a:schemeClr val="accent2"/>
                </a:solidFill>
                <a:latin typeface="Calibri" panose="020F0502020204030204" pitchFamily="34" charset="0"/>
                <a:cs typeface="Calibri" panose="020F0502020204030204" pitchFamily="34" charset="0"/>
              </a:rPr>
              <a:t>Safety hazard </a:t>
            </a:r>
            <a:r>
              <a:rPr lang="en-US" sz="3000" dirty="0">
                <a:solidFill>
                  <a:schemeClr val="accent2"/>
                </a:solidFill>
                <a:latin typeface="Calibri" panose="020F0502020204030204" pitchFamily="34" charset="0"/>
                <a:cs typeface="Calibri" panose="020F0502020204030204" pitchFamily="34" charset="0"/>
              </a:rPr>
              <a:t>for vehicles entering or exiting </a:t>
            </a:r>
            <a:r>
              <a:rPr lang="en-US" sz="3000" dirty="0" smtClean="0">
                <a:solidFill>
                  <a:schemeClr val="accent2"/>
                </a:solidFill>
                <a:latin typeface="Calibri" panose="020F0502020204030204" pitchFamily="34" charset="0"/>
                <a:cs typeface="Calibri" panose="020F0502020204030204" pitchFamily="34" charset="0"/>
              </a:rPr>
              <a:t>church</a:t>
            </a:r>
            <a:endParaRPr lang="en-US" sz="3000" dirty="0">
              <a:solidFill>
                <a:schemeClr val="accent2"/>
              </a:solidFill>
              <a:latin typeface="Calibri" panose="020F0502020204030204" pitchFamily="34" charset="0"/>
              <a:cs typeface="Calibri" panose="020F0502020204030204" pitchFamily="34" charset="0"/>
            </a:endParaRPr>
          </a:p>
        </p:txBody>
      </p:sp>
      <p:cxnSp>
        <p:nvCxnSpPr>
          <p:cNvPr id="12" name="Straight Arrow Connector 11"/>
          <p:cNvCxnSpPr/>
          <p:nvPr/>
        </p:nvCxnSpPr>
        <p:spPr>
          <a:xfrm>
            <a:off x="4419600" y="4343400"/>
            <a:ext cx="685800" cy="152400"/>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4400" y="5776555"/>
            <a:ext cx="2191291" cy="461665"/>
          </a:xfrm>
          <a:prstGeom prst="rect">
            <a:avLst/>
          </a:prstGeom>
          <a:noFill/>
        </p:spPr>
        <p:txBody>
          <a:bodyPr wrap="square" rtlCol="0">
            <a:spAutoFit/>
          </a:bodyPr>
          <a:lstStyle/>
          <a:p>
            <a:r>
              <a:rPr lang="en-US" sz="2400" i="1" dirty="0" smtClean="0">
                <a:solidFill>
                  <a:schemeClr val="bg2"/>
                </a:solidFill>
                <a:latin typeface="Calibri" panose="020F0502020204030204" pitchFamily="34" charset="0"/>
                <a:cs typeface="Calibri" panose="020F0502020204030204" pitchFamily="34" charset="0"/>
              </a:rPr>
              <a:t>56 Senior Units</a:t>
            </a:r>
            <a:endParaRPr lang="en-US" sz="2400" i="1" dirty="0">
              <a:solidFill>
                <a:schemeClr val="bg2"/>
              </a:solidFill>
              <a:latin typeface="Calibri" panose="020F0502020204030204" pitchFamily="34" charset="0"/>
              <a:cs typeface="Calibri" panose="020F0502020204030204" pitchFamily="34" charset="0"/>
            </a:endParaRPr>
          </a:p>
        </p:txBody>
      </p:sp>
      <p:sp>
        <p:nvSpPr>
          <p:cNvPr id="30" name="TextBox 29"/>
          <p:cNvSpPr txBox="1"/>
          <p:nvPr/>
        </p:nvSpPr>
        <p:spPr>
          <a:xfrm>
            <a:off x="3234113" y="5786735"/>
            <a:ext cx="1671039" cy="461665"/>
          </a:xfrm>
          <a:prstGeom prst="rect">
            <a:avLst/>
          </a:prstGeom>
          <a:noFill/>
        </p:spPr>
        <p:txBody>
          <a:bodyPr wrap="square" rtlCol="0">
            <a:spAutoFit/>
          </a:bodyPr>
          <a:lstStyle/>
          <a:p>
            <a:pPr algn="r"/>
            <a:r>
              <a:rPr lang="en-US" sz="2400" i="1" dirty="0" smtClean="0">
                <a:solidFill>
                  <a:schemeClr val="bg2"/>
                </a:solidFill>
                <a:latin typeface="Calibri" panose="020F0502020204030204" pitchFamily="34" charset="0"/>
                <a:cs typeface="Calibri" panose="020F0502020204030204" pitchFamily="34" charset="0"/>
              </a:rPr>
              <a:t>Connection</a:t>
            </a:r>
            <a:endParaRPr lang="en-US" sz="2400" i="1" dirty="0">
              <a:solidFill>
                <a:schemeClr val="bg2"/>
              </a:solidFill>
              <a:latin typeface="Calibri" panose="020F0502020204030204" pitchFamily="34" charset="0"/>
              <a:cs typeface="Calibri" panose="020F0502020204030204" pitchFamily="34" charset="0"/>
            </a:endParaRPr>
          </a:p>
        </p:txBody>
      </p:sp>
      <p:cxnSp>
        <p:nvCxnSpPr>
          <p:cNvPr id="20" name="Straight Arrow Connector 19"/>
          <p:cNvCxnSpPr/>
          <p:nvPr/>
        </p:nvCxnSpPr>
        <p:spPr>
          <a:xfrm>
            <a:off x="1828800" y="2133600"/>
            <a:ext cx="6096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34000" y="5786735"/>
            <a:ext cx="2378985" cy="461665"/>
          </a:xfrm>
          <a:prstGeom prst="rect">
            <a:avLst/>
          </a:prstGeom>
          <a:noFill/>
        </p:spPr>
        <p:txBody>
          <a:bodyPr wrap="none" rtlCol="0">
            <a:spAutoFit/>
          </a:bodyPr>
          <a:lstStyle/>
          <a:p>
            <a:r>
              <a:rPr lang="en-US" sz="2400" i="1" dirty="0" smtClean="0">
                <a:solidFill>
                  <a:schemeClr val="bg2"/>
                </a:solidFill>
                <a:latin typeface="Calibri" panose="020F0502020204030204" pitchFamily="34" charset="0"/>
                <a:cs typeface="Calibri" panose="020F0502020204030204" pitchFamily="34" charset="0"/>
              </a:rPr>
              <a:t>Church driveways</a:t>
            </a:r>
            <a:endParaRPr lang="en-US" sz="2400" i="1" dirty="0">
              <a:solidFill>
                <a:schemeClr val="bg2"/>
              </a:solidFill>
              <a:latin typeface="Calibri" panose="020F0502020204030204" pitchFamily="34" charset="0"/>
              <a:cs typeface="Calibri" panose="020F0502020204030204" pitchFamily="34" charset="0"/>
            </a:endParaRPr>
          </a:p>
        </p:txBody>
      </p:sp>
      <p:pic>
        <p:nvPicPr>
          <p:cNvPr id="22" name="Picture 21"/>
          <p:cNvPicPr/>
          <p:nvPr/>
        </p:nvPicPr>
        <p:blipFill rotWithShape="1">
          <a:blip r:embed="rId3"/>
          <a:srcRect t="13312"/>
          <a:stretch/>
        </p:blipFill>
        <p:spPr bwMode="auto">
          <a:xfrm>
            <a:off x="838200" y="1393443"/>
            <a:ext cx="7572153" cy="4383112"/>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V="1">
            <a:off x="5284343" y="4252555"/>
            <a:ext cx="381000" cy="179579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217543" y="4557355"/>
            <a:ext cx="663968" cy="0"/>
          </a:xfrm>
          <a:prstGeom prst="straightConnector1">
            <a:avLst/>
          </a:prstGeom>
          <a:ln w="28575">
            <a:solidFill>
              <a:srgbClr val="FFFF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379343" y="4252555"/>
            <a:ext cx="1905000" cy="1795791"/>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371753" y="4633556"/>
            <a:ext cx="177774" cy="129763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133108" y="4339885"/>
            <a:ext cx="409845" cy="151287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2091114" y="2130085"/>
            <a:ext cx="1143000" cy="2133600"/>
          </a:xfrm>
          <a:custGeom>
            <a:avLst/>
            <a:gdLst>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426720 w 944880"/>
              <a:gd name="connsiteY5" fmla="*/ 264160 h 1686560"/>
              <a:gd name="connsiteX6" fmla="*/ 396240 w 944880"/>
              <a:gd name="connsiteY6" fmla="*/ 325120 h 1686560"/>
              <a:gd name="connsiteX7" fmla="*/ 375920 w 944880"/>
              <a:gd name="connsiteY7" fmla="*/ 436880 h 1686560"/>
              <a:gd name="connsiteX8" fmla="*/ 355600 w 944880"/>
              <a:gd name="connsiteY8" fmla="*/ 467360 h 1686560"/>
              <a:gd name="connsiteX9" fmla="*/ 325120 w 944880"/>
              <a:gd name="connsiteY9" fmla="*/ 487680 h 1686560"/>
              <a:gd name="connsiteX10" fmla="*/ 304800 w 944880"/>
              <a:gd name="connsiteY10" fmla="*/ 518160 h 1686560"/>
              <a:gd name="connsiteX11" fmla="*/ 274320 w 944880"/>
              <a:gd name="connsiteY11" fmla="*/ 538480 h 1686560"/>
              <a:gd name="connsiteX12" fmla="*/ 264160 w 944880"/>
              <a:gd name="connsiteY12" fmla="*/ 548640 h 1686560"/>
              <a:gd name="connsiteX13" fmla="*/ 213360 w 944880"/>
              <a:gd name="connsiteY13" fmla="*/ 802640 h 1686560"/>
              <a:gd name="connsiteX14" fmla="*/ 0 w 944880"/>
              <a:gd name="connsiteY14" fmla="*/ 1676400 h 1686560"/>
              <a:gd name="connsiteX15" fmla="*/ 944880 w 944880"/>
              <a:gd name="connsiteY15" fmla="*/ 1686560 h 1686560"/>
              <a:gd name="connsiteX16" fmla="*/ 853440 w 944880"/>
              <a:gd name="connsiteY16" fmla="*/ 116840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426720 w 944880"/>
              <a:gd name="connsiteY5" fmla="*/ 264160 h 1686560"/>
              <a:gd name="connsiteX6" fmla="*/ 396240 w 944880"/>
              <a:gd name="connsiteY6" fmla="*/ 325120 h 1686560"/>
              <a:gd name="connsiteX7" fmla="*/ 375920 w 944880"/>
              <a:gd name="connsiteY7" fmla="*/ 436880 h 1686560"/>
              <a:gd name="connsiteX8" fmla="*/ 355600 w 944880"/>
              <a:gd name="connsiteY8" fmla="*/ 467360 h 1686560"/>
              <a:gd name="connsiteX9" fmla="*/ 325120 w 944880"/>
              <a:gd name="connsiteY9" fmla="*/ 487680 h 1686560"/>
              <a:gd name="connsiteX10" fmla="*/ 304800 w 944880"/>
              <a:gd name="connsiteY10" fmla="*/ 518160 h 1686560"/>
              <a:gd name="connsiteX11" fmla="*/ 274320 w 944880"/>
              <a:gd name="connsiteY11" fmla="*/ 538480 h 1686560"/>
              <a:gd name="connsiteX12" fmla="*/ 264160 w 944880"/>
              <a:gd name="connsiteY12" fmla="*/ 548640 h 1686560"/>
              <a:gd name="connsiteX13" fmla="*/ 213360 w 944880"/>
              <a:gd name="connsiteY13" fmla="*/ 802640 h 1686560"/>
              <a:gd name="connsiteX14" fmla="*/ 0 w 944880"/>
              <a:gd name="connsiteY14" fmla="*/ 1676400 h 1686560"/>
              <a:gd name="connsiteX15" fmla="*/ 944880 w 944880"/>
              <a:gd name="connsiteY15" fmla="*/ 1686560 h 1686560"/>
              <a:gd name="connsiteX16" fmla="*/ 894080 w 944880"/>
              <a:gd name="connsiteY16" fmla="*/ 116840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426720 w 944880"/>
              <a:gd name="connsiteY5" fmla="*/ 264160 h 1686560"/>
              <a:gd name="connsiteX6" fmla="*/ 396240 w 944880"/>
              <a:gd name="connsiteY6" fmla="*/ 325120 h 1686560"/>
              <a:gd name="connsiteX7" fmla="*/ 375920 w 944880"/>
              <a:gd name="connsiteY7" fmla="*/ 436880 h 1686560"/>
              <a:gd name="connsiteX8" fmla="*/ 355600 w 944880"/>
              <a:gd name="connsiteY8" fmla="*/ 467360 h 1686560"/>
              <a:gd name="connsiteX9" fmla="*/ 325120 w 944880"/>
              <a:gd name="connsiteY9" fmla="*/ 487680 h 1686560"/>
              <a:gd name="connsiteX10" fmla="*/ 304800 w 944880"/>
              <a:gd name="connsiteY10" fmla="*/ 518160 h 1686560"/>
              <a:gd name="connsiteX11" fmla="*/ 274320 w 944880"/>
              <a:gd name="connsiteY11" fmla="*/ 538480 h 1686560"/>
              <a:gd name="connsiteX12" fmla="*/ 264160 w 944880"/>
              <a:gd name="connsiteY12" fmla="*/ 548640 h 1686560"/>
              <a:gd name="connsiteX13" fmla="*/ 213360 w 944880"/>
              <a:gd name="connsiteY13" fmla="*/ 80264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426720 w 944880"/>
              <a:gd name="connsiteY5" fmla="*/ 264160 h 1686560"/>
              <a:gd name="connsiteX6" fmla="*/ 396240 w 944880"/>
              <a:gd name="connsiteY6" fmla="*/ 325120 h 1686560"/>
              <a:gd name="connsiteX7" fmla="*/ 375920 w 944880"/>
              <a:gd name="connsiteY7" fmla="*/ 436880 h 1686560"/>
              <a:gd name="connsiteX8" fmla="*/ 355600 w 944880"/>
              <a:gd name="connsiteY8" fmla="*/ 467360 h 1686560"/>
              <a:gd name="connsiteX9" fmla="*/ 325120 w 944880"/>
              <a:gd name="connsiteY9" fmla="*/ 487680 h 1686560"/>
              <a:gd name="connsiteX10" fmla="*/ 304800 w 944880"/>
              <a:gd name="connsiteY10" fmla="*/ 518160 h 1686560"/>
              <a:gd name="connsiteX11" fmla="*/ 274320 w 944880"/>
              <a:gd name="connsiteY11" fmla="*/ 538480 h 1686560"/>
              <a:gd name="connsiteX12" fmla="*/ 264160 w 944880"/>
              <a:gd name="connsiteY12" fmla="*/ 548640 h 1686560"/>
              <a:gd name="connsiteX13" fmla="*/ 152400 w 944880"/>
              <a:gd name="connsiteY13" fmla="*/ 975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426720 w 944880"/>
              <a:gd name="connsiteY5" fmla="*/ 264160 h 1686560"/>
              <a:gd name="connsiteX6" fmla="*/ 396240 w 944880"/>
              <a:gd name="connsiteY6" fmla="*/ 325120 h 1686560"/>
              <a:gd name="connsiteX7" fmla="*/ 375920 w 944880"/>
              <a:gd name="connsiteY7" fmla="*/ 436880 h 1686560"/>
              <a:gd name="connsiteX8" fmla="*/ 355600 w 944880"/>
              <a:gd name="connsiteY8" fmla="*/ 467360 h 1686560"/>
              <a:gd name="connsiteX9" fmla="*/ 325120 w 944880"/>
              <a:gd name="connsiteY9" fmla="*/ 487680 h 1686560"/>
              <a:gd name="connsiteX10" fmla="*/ 304800 w 944880"/>
              <a:gd name="connsiteY10" fmla="*/ 518160 h 1686560"/>
              <a:gd name="connsiteX11" fmla="*/ 274320 w 944880"/>
              <a:gd name="connsiteY11" fmla="*/ 538480 h 1686560"/>
              <a:gd name="connsiteX12" fmla="*/ 193040 w 944880"/>
              <a:gd name="connsiteY12" fmla="*/ 822960 h 1686560"/>
              <a:gd name="connsiteX13" fmla="*/ 152400 w 944880"/>
              <a:gd name="connsiteY13" fmla="*/ 975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426720 w 944880"/>
              <a:gd name="connsiteY5" fmla="*/ 264160 h 1686560"/>
              <a:gd name="connsiteX6" fmla="*/ 396240 w 944880"/>
              <a:gd name="connsiteY6" fmla="*/ 325120 h 1686560"/>
              <a:gd name="connsiteX7" fmla="*/ 375920 w 944880"/>
              <a:gd name="connsiteY7" fmla="*/ 436880 h 1686560"/>
              <a:gd name="connsiteX8" fmla="*/ 355600 w 944880"/>
              <a:gd name="connsiteY8" fmla="*/ 467360 h 1686560"/>
              <a:gd name="connsiteX9" fmla="*/ 325120 w 944880"/>
              <a:gd name="connsiteY9" fmla="*/ 487680 h 1686560"/>
              <a:gd name="connsiteX10" fmla="*/ 304800 w 944880"/>
              <a:gd name="connsiteY10" fmla="*/ 518160 h 1686560"/>
              <a:gd name="connsiteX11" fmla="*/ 213360 w 944880"/>
              <a:gd name="connsiteY11" fmla="*/ 731520 h 1686560"/>
              <a:gd name="connsiteX12" fmla="*/ 193040 w 944880"/>
              <a:gd name="connsiteY12" fmla="*/ 822960 h 1686560"/>
              <a:gd name="connsiteX13" fmla="*/ 152400 w 944880"/>
              <a:gd name="connsiteY13" fmla="*/ 975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426720 w 944880"/>
              <a:gd name="connsiteY5" fmla="*/ 264160 h 1686560"/>
              <a:gd name="connsiteX6" fmla="*/ 396240 w 944880"/>
              <a:gd name="connsiteY6" fmla="*/ 325120 h 1686560"/>
              <a:gd name="connsiteX7" fmla="*/ 375920 w 944880"/>
              <a:gd name="connsiteY7" fmla="*/ 436880 h 1686560"/>
              <a:gd name="connsiteX8" fmla="*/ 355600 w 944880"/>
              <a:gd name="connsiteY8" fmla="*/ 467360 h 1686560"/>
              <a:gd name="connsiteX9" fmla="*/ 325120 w 944880"/>
              <a:gd name="connsiteY9" fmla="*/ 487680 h 1686560"/>
              <a:gd name="connsiteX10" fmla="*/ 243840 w 944880"/>
              <a:gd name="connsiteY10" fmla="*/ 650240 h 1686560"/>
              <a:gd name="connsiteX11" fmla="*/ 213360 w 944880"/>
              <a:gd name="connsiteY11" fmla="*/ 731520 h 1686560"/>
              <a:gd name="connsiteX12" fmla="*/ 193040 w 944880"/>
              <a:gd name="connsiteY12" fmla="*/ 822960 h 1686560"/>
              <a:gd name="connsiteX13" fmla="*/ 152400 w 944880"/>
              <a:gd name="connsiteY13" fmla="*/ 975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426720 w 944880"/>
              <a:gd name="connsiteY5" fmla="*/ 264160 h 1686560"/>
              <a:gd name="connsiteX6" fmla="*/ 396240 w 944880"/>
              <a:gd name="connsiteY6" fmla="*/ 325120 h 1686560"/>
              <a:gd name="connsiteX7" fmla="*/ 375920 w 944880"/>
              <a:gd name="connsiteY7" fmla="*/ 436880 h 1686560"/>
              <a:gd name="connsiteX8" fmla="*/ 355600 w 944880"/>
              <a:gd name="connsiteY8" fmla="*/ 467360 h 1686560"/>
              <a:gd name="connsiteX9" fmla="*/ 274320 w 944880"/>
              <a:gd name="connsiteY9" fmla="*/ 609600 h 1686560"/>
              <a:gd name="connsiteX10" fmla="*/ 243840 w 944880"/>
              <a:gd name="connsiteY10" fmla="*/ 650240 h 1686560"/>
              <a:gd name="connsiteX11" fmla="*/ 213360 w 944880"/>
              <a:gd name="connsiteY11" fmla="*/ 731520 h 1686560"/>
              <a:gd name="connsiteX12" fmla="*/ 193040 w 944880"/>
              <a:gd name="connsiteY12" fmla="*/ 822960 h 1686560"/>
              <a:gd name="connsiteX13" fmla="*/ 152400 w 944880"/>
              <a:gd name="connsiteY13" fmla="*/ 975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426720 w 944880"/>
              <a:gd name="connsiteY5" fmla="*/ 264160 h 1686560"/>
              <a:gd name="connsiteX6" fmla="*/ 396240 w 944880"/>
              <a:gd name="connsiteY6" fmla="*/ 325120 h 1686560"/>
              <a:gd name="connsiteX7" fmla="*/ 375920 w 944880"/>
              <a:gd name="connsiteY7" fmla="*/ 436880 h 1686560"/>
              <a:gd name="connsiteX8" fmla="*/ 304800 w 944880"/>
              <a:gd name="connsiteY8" fmla="*/ 558800 h 1686560"/>
              <a:gd name="connsiteX9" fmla="*/ 274320 w 944880"/>
              <a:gd name="connsiteY9" fmla="*/ 609600 h 1686560"/>
              <a:gd name="connsiteX10" fmla="*/ 243840 w 944880"/>
              <a:gd name="connsiteY10" fmla="*/ 650240 h 1686560"/>
              <a:gd name="connsiteX11" fmla="*/ 213360 w 944880"/>
              <a:gd name="connsiteY11" fmla="*/ 731520 h 1686560"/>
              <a:gd name="connsiteX12" fmla="*/ 193040 w 944880"/>
              <a:gd name="connsiteY12" fmla="*/ 822960 h 1686560"/>
              <a:gd name="connsiteX13" fmla="*/ 152400 w 944880"/>
              <a:gd name="connsiteY13" fmla="*/ 975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426720 w 944880"/>
              <a:gd name="connsiteY5" fmla="*/ 264160 h 1686560"/>
              <a:gd name="connsiteX6" fmla="*/ 396240 w 944880"/>
              <a:gd name="connsiteY6" fmla="*/ 325120 h 1686560"/>
              <a:gd name="connsiteX7" fmla="*/ 375920 w 944880"/>
              <a:gd name="connsiteY7" fmla="*/ 467360 h 1686560"/>
              <a:gd name="connsiteX8" fmla="*/ 304800 w 944880"/>
              <a:gd name="connsiteY8" fmla="*/ 558800 h 1686560"/>
              <a:gd name="connsiteX9" fmla="*/ 274320 w 944880"/>
              <a:gd name="connsiteY9" fmla="*/ 609600 h 1686560"/>
              <a:gd name="connsiteX10" fmla="*/ 243840 w 944880"/>
              <a:gd name="connsiteY10" fmla="*/ 650240 h 1686560"/>
              <a:gd name="connsiteX11" fmla="*/ 213360 w 944880"/>
              <a:gd name="connsiteY11" fmla="*/ 731520 h 1686560"/>
              <a:gd name="connsiteX12" fmla="*/ 193040 w 944880"/>
              <a:gd name="connsiteY12" fmla="*/ 822960 h 1686560"/>
              <a:gd name="connsiteX13" fmla="*/ 152400 w 944880"/>
              <a:gd name="connsiteY13" fmla="*/ 975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426720 w 944880"/>
              <a:gd name="connsiteY5" fmla="*/ 264160 h 1686560"/>
              <a:gd name="connsiteX6" fmla="*/ 396240 w 944880"/>
              <a:gd name="connsiteY6" fmla="*/ 325120 h 1686560"/>
              <a:gd name="connsiteX7" fmla="*/ 375920 w 944880"/>
              <a:gd name="connsiteY7" fmla="*/ 467360 h 1686560"/>
              <a:gd name="connsiteX8" fmla="*/ 304800 w 944880"/>
              <a:gd name="connsiteY8" fmla="*/ 558800 h 1686560"/>
              <a:gd name="connsiteX9" fmla="*/ 274320 w 944880"/>
              <a:gd name="connsiteY9" fmla="*/ 609600 h 1686560"/>
              <a:gd name="connsiteX10" fmla="*/ 243840 w 944880"/>
              <a:gd name="connsiteY10" fmla="*/ 650240 h 1686560"/>
              <a:gd name="connsiteX11" fmla="*/ 213360 w 944880"/>
              <a:gd name="connsiteY11" fmla="*/ 731520 h 1686560"/>
              <a:gd name="connsiteX12" fmla="*/ 193040 w 944880"/>
              <a:gd name="connsiteY12" fmla="*/ 822960 h 1686560"/>
              <a:gd name="connsiteX13" fmla="*/ 152400 w 944880"/>
              <a:gd name="connsiteY13" fmla="*/ 975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426720 w 944880"/>
              <a:gd name="connsiteY5" fmla="*/ 264160 h 1686560"/>
              <a:gd name="connsiteX6" fmla="*/ 396240 w 944880"/>
              <a:gd name="connsiteY6" fmla="*/ 325120 h 1686560"/>
              <a:gd name="connsiteX7" fmla="*/ 375920 w 944880"/>
              <a:gd name="connsiteY7" fmla="*/ 467360 h 1686560"/>
              <a:gd name="connsiteX8" fmla="*/ 304800 w 944880"/>
              <a:gd name="connsiteY8" fmla="*/ 558800 h 1686560"/>
              <a:gd name="connsiteX9" fmla="*/ 274320 w 944880"/>
              <a:gd name="connsiteY9" fmla="*/ 609600 h 1686560"/>
              <a:gd name="connsiteX10" fmla="*/ 243840 w 944880"/>
              <a:gd name="connsiteY10" fmla="*/ 650240 h 1686560"/>
              <a:gd name="connsiteX11" fmla="*/ 213360 w 944880"/>
              <a:gd name="connsiteY11" fmla="*/ 731520 h 1686560"/>
              <a:gd name="connsiteX12" fmla="*/ 193040 w 944880"/>
              <a:gd name="connsiteY12" fmla="*/ 822960 h 1686560"/>
              <a:gd name="connsiteX13" fmla="*/ 152400 w 944880"/>
              <a:gd name="connsiteY13" fmla="*/ 975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426720 w 944880"/>
              <a:gd name="connsiteY5" fmla="*/ 264160 h 1686560"/>
              <a:gd name="connsiteX6" fmla="*/ 375920 w 944880"/>
              <a:gd name="connsiteY6" fmla="*/ 396240 h 1686560"/>
              <a:gd name="connsiteX7" fmla="*/ 375920 w 944880"/>
              <a:gd name="connsiteY7" fmla="*/ 467360 h 1686560"/>
              <a:gd name="connsiteX8" fmla="*/ 304800 w 944880"/>
              <a:gd name="connsiteY8" fmla="*/ 558800 h 1686560"/>
              <a:gd name="connsiteX9" fmla="*/ 274320 w 944880"/>
              <a:gd name="connsiteY9" fmla="*/ 609600 h 1686560"/>
              <a:gd name="connsiteX10" fmla="*/ 243840 w 944880"/>
              <a:gd name="connsiteY10" fmla="*/ 650240 h 1686560"/>
              <a:gd name="connsiteX11" fmla="*/ 213360 w 944880"/>
              <a:gd name="connsiteY11" fmla="*/ 731520 h 1686560"/>
              <a:gd name="connsiteX12" fmla="*/ 193040 w 944880"/>
              <a:gd name="connsiteY12" fmla="*/ 822960 h 1686560"/>
              <a:gd name="connsiteX13" fmla="*/ 152400 w 944880"/>
              <a:gd name="connsiteY13" fmla="*/ 975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375920 w 944880"/>
              <a:gd name="connsiteY5" fmla="*/ 325120 h 1686560"/>
              <a:gd name="connsiteX6" fmla="*/ 375920 w 944880"/>
              <a:gd name="connsiteY6" fmla="*/ 396240 h 1686560"/>
              <a:gd name="connsiteX7" fmla="*/ 375920 w 944880"/>
              <a:gd name="connsiteY7" fmla="*/ 467360 h 1686560"/>
              <a:gd name="connsiteX8" fmla="*/ 304800 w 944880"/>
              <a:gd name="connsiteY8" fmla="*/ 558800 h 1686560"/>
              <a:gd name="connsiteX9" fmla="*/ 274320 w 944880"/>
              <a:gd name="connsiteY9" fmla="*/ 609600 h 1686560"/>
              <a:gd name="connsiteX10" fmla="*/ 243840 w 944880"/>
              <a:gd name="connsiteY10" fmla="*/ 650240 h 1686560"/>
              <a:gd name="connsiteX11" fmla="*/ 213360 w 944880"/>
              <a:gd name="connsiteY11" fmla="*/ 731520 h 1686560"/>
              <a:gd name="connsiteX12" fmla="*/ 193040 w 944880"/>
              <a:gd name="connsiteY12" fmla="*/ 822960 h 1686560"/>
              <a:gd name="connsiteX13" fmla="*/ 152400 w 944880"/>
              <a:gd name="connsiteY13" fmla="*/ 975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508000 w 944880"/>
              <a:gd name="connsiteY22" fmla="*/ 1625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375920 w 944880"/>
              <a:gd name="connsiteY5" fmla="*/ 325120 h 1686560"/>
              <a:gd name="connsiteX6" fmla="*/ 375920 w 944880"/>
              <a:gd name="connsiteY6" fmla="*/ 396240 h 1686560"/>
              <a:gd name="connsiteX7" fmla="*/ 375920 w 944880"/>
              <a:gd name="connsiteY7" fmla="*/ 467360 h 1686560"/>
              <a:gd name="connsiteX8" fmla="*/ 304800 w 944880"/>
              <a:gd name="connsiteY8" fmla="*/ 558800 h 1686560"/>
              <a:gd name="connsiteX9" fmla="*/ 274320 w 944880"/>
              <a:gd name="connsiteY9" fmla="*/ 609600 h 1686560"/>
              <a:gd name="connsiteX10" fmla="*/ 243840 w 944880"/>
              <a:gd name="connsiteY10" fmla="*/ 650240 h 1686560"/>
              <a:gd name="connsiteX11" fmla="*/ 213360 w 944880"/>
              <a:gd name="connsiteY11" fmla="*/ 731520 h 1686560"/>
              <a:gd name="connsiteX12" fmla="*/ 193040 w 944880"/>
              <a:gd name="connsiteY12" fmla="*/ 822960 h 1686560"/>
              <a:gd name="connsiteX13" fmla="*/ 152400 w 944880"/>
              <a:gd name="connsiteY13" fmla="*/ 975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447040 w 944880"/>
              <a:gd name="connsiteY22" fmla="*/ 2641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375920 w 944880"/>
              <a:gd name="connsiteY5" fmla="*/ 325120 h 1686560"/>
              <a:gd name="connsiteX6" fmla="*/ 375920 w 944880"/>
              <a:gd name="connsiteY6" fmla="*/ 396240 h 1686560"/>
              <a:gd name="connsiteX7" fmla="*/ 375920 w 944880"/>
              <a:gd name="connsiteY7" fmla="*/ 467360 h 1686560"/>
              <a:gd name="connsiteX8" fmla="*/ 304800 w 944880"/>
              <a:gd name="connsiteY8" fmla="*/ 558800 h 1686560"/>
              <a:gd name="connsiteX9" fmla="*/ 274320 w 944880"/>
              <a:gd name="connsiteY9" fmla="*/ 609600 h 1686560"/>
              <a:gd name="connsiteX10" fmla="*/ 243840 w 944880"/>
              <a:gd name="connsiteY10" fmla="*/ 650240 h 1686560"/>
              <a:gd name="connsiteX11" fmla="*/ 213360 w 944880"/>
              <a:gd name="connsiteY11" fmla="*/ 731520 h 1686560"/>
              <a:gd name="connsiteX12" fmla="*/ 193040 w 944880"/>
              <a:gd name="connsiteY12" fmla="*/ 82296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447040 w 944880"/>
              <a:gd name="connsiteY22" fmla="*/ 2641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375920 w 944880"/>
              <a:gd name="connsiteY5" fmla="*/ 325120 h 1686560"/>
              <a:gd name="connsiteX6" fmla="*/ 375920 w 944880"/>
              <a:gd name="connsiteY6" fmla="*/ 396240 h 1686560"/>
              <a:gd name="connsiteX7" fmla="*/ 375920 w 944880"/>
              <a:gd name="connsiteY7" fmla="*/ 467360 h 1686560"/>
              <a:gd name="connsiteX8" fmla="*/ 304800 w 944880"/>
              <a:gd name="connsiteY8" fmla="*/ 558800 h 1686560"/>
              <a:gd name="connsiteX9" fmla="*/ 274320 w 944880"/>
              <a:gd name="connsiteY9" fmla="*/ 609600 h 1686560"/>
              <a:gd name="connsiteX10" fmla="*/ 243840 w 944880"/>
              <a:gd name="connsiteY10" fmla="*/ 650240 h 1686560"/>
              <a:gd name="connsiteX11" fmla="*/ 213360 w 944880"/>
              <a:gd name="connsiteY11" fmla="*/ 73152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447040 w 944880"/>
              <a:gd name="connsiteY22" fmla="*/ 2641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375920 w 944880"/>
              <a:gd name="connsiteY5" fmla="*/ 325120 h 1686560"/>
              <a:gd name="connsiteX6" fmla="*/ 375920 w 944880"/>
              <a:gd name="connsiteY6" fmla="*/ 396240 h 1686560"/>
              <a:gd name="connsiteX7" fmla="*/ 375920 w 944880"/>
              <a:gd name="connsiteY7" fmla="*/ 467360 h 1686560"/>
              <a:gd name="connsiteX8" fmla="*/ 304800 w 944880"/>
              <a:gd name="connsiteY8" fmla="*/ 558800 h 1686560"/>
              <a:gd name="connsiteX9" fmla="*/ 274320 w 944880"/>
              <a:gd name="connsiteY9" fmla="*/ 609600 h 1686560"/>
              <a:gd name="connsiteX10" fmla="*/ 243840 w 944880"/>
              <a:gd name="connsiteY10" fmla="*/ 65024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447040 w 944880"/>
              <a:gd name="connsiteY22" fmla="*/ 2641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375920 w 944880"/>
              <a:gd name="connsiteY5" fmla="*/ 325120 h 1686560"/>
              <a:gd name="connsiteX6" fmla="*/ 375920 w 944880"/>
              <a:gd name="connsiteY6" fmla="*/ 396240 h 1686560"/>
              <a:gd name="connsiteX7" fmla="*/ 375920 w 944880"/>
              <a:gd name="connsiteY7" fmla="*/ 467360 h 1686560"/>
              <a:gd name="connsiteX8" fmla="*/ 304800 w 944880"/>
              <a:gd name="connsiteY8" fmla="*/ 558800 h 1686560"/>
              <a:gd name="connsiteX9" fmla="*/ 274320 w 944880"/>
              <a:gd name="connsiteY9" fmla="*/ 60960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447040 w 944880"/>
              <a:gd name="connsiteY22" fmla="*/ 2641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375920 w 944880"/>
              <a:gd name="connsiteY5" fmla="*/ 325120 h 1686560"/>
              <a:gd name="connsiteX6" fmla="*/ 375920 w 944880"/>
              <a:gd name="connsiteY6" fmla="*/ 396240 h 1686560"/>
              <a:gd name="connsiteX7" fmla="*/ 375920 w 944880"/>
              <a:gd name="connsiteY7" fmla="*/ 467360 h 1686560"/>
              <a:gd name="connsiteX8" fmla="*/ 304800 w 944880"/>
              <a:gd name="connsiteY8" fmla="*/ 55880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447040 w 944880"/>
              <a:gd name="connsiteY22" fmla="*/ 2641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375920 w 944880"/>
              <a:gd name="connsiteY5" fmla="*/ 325120 h 1686560"/>
              <a:gd name="connsiteX6" fmla="*/ 375920 w 944880"/>
              <a:gd name="connsiteY6" fmla="*/ 396240 h 1686560"/>
              <a:gd name="connsiteX7" fmla="*/ 375920 w 944880"/>
              <a:gd name="connsiteY7" fmla="*/ 46736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447040 w 944880"/>
              <a:gd name="connsiteY22" fmla="*/ 2641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375920 w 944880"/>
              <a:gd name="connsiteY5" fmla="*/ 325120 h 1686560"/>
              <a:gd name="connsiteX6" fmla="*/ 375920 w 944880"/>
              <a:gd name="connsiteY6" fmla="*/ 396240 h 1686560"/>
              <a:gd name="connsiteX7" fmla="*/ 314960 w 944880"/>
              <a:gd name="connsiteY7" fmla="*/ 55880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447040 w 944880"/>
              <a:gd name="connsiteY22" fmla="*/ 2641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375920 w 944880"/>
              <a:gd name="connsiteY5" fmla="*/ 325120 h 1686560"/>
              <a:gd name="connsiteX6" fmla="*/ 325120 w 944880"/>
              <a:gd name="connsiteY6" fmla="*/ 508000 h 1686560"/>
              <a:gd name="connsiteX7" fmla="*/ 314960 w 944880"/>
              <a:gd name="connsiteY7" fmla="*/ 55880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447040 w 944880"/>
              <a:gd name="connsiteY22" fmla="*/ 2641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325120 w 944880"/>
              <a:gd name="connsiteY5" fmla="*/ 436880 h 1686560"/>
              <a:gd name="connsiteX6" fmla="*/ 325120 w 944880"/>
              <a:gd name="connsiteY6" fmla="*/ 508000 h 1686560"/>
              <a:gd name="connsiteX7" fmla="*/ 314960 w 944880"/>
              <a:gd name="connsiteY7" fmla="*/ 55880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447040 w 944880"/>
              <a:gd name="connsiteY22" fmla="*/ 26416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467360 w 944880"/>
              <a:gd name="connsiteY4" fmla="*/ 193040 h 1686560"/>
              <a:gd name="connsiteX5" fmla="*/ 325120 w 944880"/>
              <a:gd name="connsiteY5" fmla="*/ 436880 h 1686560"/>
              <a:gd name="connsiteX6" fmla="*/ 325120 w 944880"/>
              <a:gd name="connsiteY6" fmla="*/ 508000 h 1686560"/>
              <a:gd name="connsiteX7" fmla="*/ 314960 w 944880"/>
              <a:gd name="connsiteY7" fmla="*/ 55880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75920 w 944880"/>
              <a:gd name="connsiteY22" fmla="*/ 34544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75920 w 944880"/>
              <a:gd name="connsiteY4" fmla="*/ 294640 h 1686560"/>
              <a:gd name="connsiteX5" fmla="*/ 325120 w 944880"/>
              <a:gd name="connsiteY5" fmla="*/ 436880 h 1686560"/>
              <a:gd name="connsiteX6" fmla="*/ 325120 w 944880"/>
              <a:gd name="connsiteY6" fmla="*/ 508000 h 1686560"/>
              <a:gd name="connsiteX7" fmla="*/ 314960 w 944880"/>
              <a:gd name="connsiteY7" fmla="*/ 55880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75920 w 944880"/>
              <a:gd name="connsiteY22" fmla="*/ 34544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75920 w 944880"/>
              <a:gd name="connsiteY4" fmla="*/ 294640 h 1686560"/>
              <a:gd name="connsiteX5" fmla="*/ 325120 w 944880"/>
              <a:gd name="connsiteY5" fmla="*/ 436880 h 1686560"/>
              <a:gd name="connsiteX6" fmla="*/ 325120 w 944880"/>
              <a:gd name="connsiteY6" fmla="*/ 508000 h 1686560"/>
              <a:gd name="connsiteX7" fmla="*/ 264160 w 944880"/>
              <a:gd name="connsiteY7" fmla="*/ 62992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75920 w 944880"/>
              <a:gd name="connsiteY22" fmla="*/ 34544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75920 w 944880"/>
              <a:gd name="connsiteY4" fmla="*/ 294640 h 1686560"/>
              <a:gd name="connsiteX5" fmla="*/ 325120 w 944880"/>
              <a:gd name="connsiteY5" fmla="*/ 436880 h 1686560"/>
              <a:gd name="connsiteX6" fmla="*/ 264160 w 944880"/>
              <a:gd name="connsiteY6" fmla="*/ 568960 h 1686560"/>
              <a:gd name="connsiteX7" fmla="*/ 264160 w 944880"/>
              <a:gd name="connsiteY7" fmla="*/ 62992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75920 w 944880"/>
              <a:gd name="connsiteY22" fmla="*/ 34544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75920 w 944880"/>
              <a:gd name="connsiteY4" fmla="*/ 294640 h 1686560"/>
              <a:gd name="connsiteX5" fmla="*/ 304800 w 944880"/>
              <a:gd name="connsiteY5" fmla="*/ 497840 h 1686560"/>
              <a:gd name="connsiteX6" fmla="*/ 264160 w 944880"/>
              <a:gd name="connsiteY6" fmla="*/ 568960 h 1686560"/>
              <a:gd name="connsiteX7" fmla="*/ 264160 w 944880"/>
              <a:gd name="connsiteY7" fmla="*/ 62992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75920 w 944880"/>
              <a:gd name="connsiteY22" fmla="*/ 34544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75920 w 944880"/>
              <a:gd name="connsiteY4" fmla="*/ 294640 h 1686560"/>
              <a:gd name="connsiteX5" fmla="*/ 304800 w 944880"/>
              <a:gd name="connsiteY5" fmla="*/ 497840 h 1686560"/>
              <a:gd name="connsiteX6" fmla="*/ 264160 w 944880"/>
              <a:gd name="connsiteY6" fmla="*/ 568960 h 1686560"/>
              <a:gd name="connsiteX7" fmla="*/ 264160 w 944880"/>
              <a:gd name="connsiteY7" fmla="*/ 62992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75920 w 944880"/>
              <a:gd name="connsiteY4" fmla="*/ 294640 h 1686560"/>
              <a:gd name="connsiteX5" fmla="*/ 304800 w 944880"/>
              <a:gd name="connsiteY5" fmla="*/ 497840 h 1686560"/>
              <a:gd name="connsiteX6" fmla="*/ 264160 w 944880"/>
              <a:gd name="connsiteY6" fmla="*/ 568960 h 1686560"/>
              <a:gd name="connsiteX7" fmla="*/ 264160 w 944880"/>
              <a:gd name="connsiteY7" fmla="*/ 62992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304800 w 944880"/>
              <a:gd name="connsiteY5" fmla="*/ 497840 h 1686560"/>
              <a:gd name="connsiteX6" fmla="*/ 264160 w 944880"/>
              <a:gd name="connsiteY6" fmla="*/ 568960 h 1686560"/>
              <a:gd name="connsiteX7" fmla="*/ 264160 w 944880"/>
              <a:gd name="connsiteY7" fmla="*/ 62992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304800 w 944880"/>
              <a:gd name="connsiteY5" fmla="*/ 497840 h 1686560"/>
              <a:gd name="connsiteX6" fmla="*/ 264160 w 944880"/>
              <a:gd name="connsiteY6" fmla="*/ 568960 h 1686560"/>
              <a:gd name="connsiteX7" fmla="*/ 264160 w 944880"/>
              <a:gd name="connsiteY7" fmla="*/ 62992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101600 w 944880"/>
              <a:gd name="connsiteY13" fmla="*/ 122936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304800 w 944880"/>
              <a:gd name="connsiteY5" fmla="*/ 497840 h 1686560"/>
              <a:gd name="connsiteX6" fmla="*/ 264160 w 944880"/>
              <a:gd name="connsiteY6" fmla="*/ 568960 h 1686560"/>
              <a:gd name="connsiteX7" fmla="*/ 264160 w 944880"/>
              <a:gd name="connsiteY7" fmla="*/ 62992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32080 w 944880"/>
              <a:gd name="connsiteY12" fmla="*/ 113792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304800 w 944880"/>
              <a:gd name="connsiteY5" fmla="*/ 497840 h 1686560"/>
              <a:gd name="connsiteX6" fmla="*/ 264160 w 944880"/>
              <a:gd name="connsiteY6" fmla="*/ 568960 h 1686560"/>
              <a:gd name="connsiteX7" fmla="*/ 264160 w 944880"/>
              <a:gd name="connsiteY7" fmla="*/ 62992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62560 w 944880"/>
              <a:gd name="connsiteY11" fmla="*/ 97536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304800 w 944880"/>
              <a:gd name="connsiteY5" fmla="*/ 497840 h 1686560"/>
              <a:gd name="connsiteX6" fmla="*/ 264160 w 944880"/>
              <a:gd name="connsiteY6" fmla="*/ 568960 h 1686560"/>
              <a:gd name="connsiteX7" fmla="*/ 264160 w 944880"/>
              <a:gd name="connsiteY7" fmla="*/ 629920 h 1686560"/>
              <a:gd name="connsiteX8" fmla="*/ 243840 w 944880"/>
              <a:gd name="connsiteY8" fmla="*/ 690880 h 1686560"/>
              <a:gd name="connsiteX9" fmla="*/ 223520 w 944880"/>
              <a:gd name="connsiteY9" fmla="*/ 772160 h 1686560"/>
              <a:gd name="connsiteX10" fmla="*/ 203200 w 944880"/>
              <a:gd name="connsiteY10" fmla="*/ 8331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304800 w 944880"/>
              <a:gd name="connsiteY5" fmla="*/ 497840 h 1686560"/>
              <a:gd name="connsiteX6" fmla="*/ 264160 w 944880"/>
              <a:gd name="connsiteY6" fmla="*/ 568960 h 1686560"/>
              <a:gd name="connsiteX7" fmla="*/ 264160 w 944880"/>
              <a:gd name="connsiteY7" fmla="*/ 629920 h 1686560"/>
              <a:gd name="connsiteX8" fmla="*/ 243840 w 944880"/>
              <a:gd name="connsiteY8" fmla="*/ 690880 h 1686560"/>
              <a:gd name="connsiteX9" fmla="*/ 223520 w 944880"/>
              <a:gd name="connsiteY9" fmla="*/ 77216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304800 w 944880"/>
              <a:gd name="connsiteY5" fmla="*/ 497840 h 1686560"/>
              <a:gd name="connsiteX6" fmla="*/ 264160 w 944880"/>
              <a:gd name="connsiteY6" fmla="*/ 568960 h 1686560"/>
              <a:gd name="connsiteX7" fmla="*/ 264160 w 944880"/>
              <a:gd name="connsiteY7" fmla="*/ 629920 h 1686560"/>
              <a:gd name="connsiteX8" fmla="*/ 243840 w 944880"/>
              <a:gd name="connsiteY8" fmla="*/ 69088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304800 w 944880"/>
              <a:gd name="connsiteY5" fmla="*/ 497840 h 1686560"/>
              <a:gd name="connsiteX6" fmla="*/ 264160 w 944880"/>
              <a:gd name="connsiteY6" fmla="*/ 568960 h 1686560"/>
              <a:gd name="connsiteX7" fmla="*/ 264160 w 944880"/>
              <a:gd name="connsiteY7" fmla="*/ 62992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304800 w 944880"/>
              <a:gd name="connsiteY5" fmla="*/ 497840 h 1686560"/>
              <a:gd name="connsiteX6" fmla="*/ 264160 w 944880"/>
              <a:gd name="connsiteY6" fmla="*/ 56896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304800 w 944880"/>
              <a:gd name="connsiteY5" fmla="*/ 497840 h 1686560"/>
              <a:gd name="connsiteX6" fmla="*/ 223520 w 944880"/>
              <a:gd name="connsiteY6" fmla="*/ 64008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243840 w 944880"/>
              <a:gd name="connsiteY5" fmla="*/ 568960 h 1686560"/>
              <a:gd name="connsiteX6" fmla="*/ 223520 w 944880"/>
              <a:gd name="connsiteY6" fmla="*/ 64008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243840 w 944880"/>
              <a:gd name="connsiteY5" fmla="*/ 568960 h 1686560"/>
              <a:gd name="connsiteX6" fmla="*/ 223520 w 944880"/>
              <a:gd name="connsiteY6" fmla="*/ 64008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243840 w 944880"/>
              <a:gd name="connsiteY5" fmla="*/ 56896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25120 w 944880"/>
              <a:gd name="connsiteY22" fmla="*/ 38608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25120 w 944880"/>
              <a:gd name="connsiteY4" fmla="*/ 345440 h 1686560"/>
              <a:gd name="connsiteX5" fmla="*/ 243840 w 944880"/>
              <a:gd name="connsiteY5" fmla="*/ 56896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04800 w 944880"/>
              <a:gd name="connsiteY22" fmla="*/ 497840 h 1686560"/>
              <a:gd name="connsiteX0" fmla="*/ 579120 w 944880"/>
              <a:gd name="connsiteY0" fmla="*/ 30480 h 1686560"/>
              <a:gd name="connsiteX1" fmla="*/ 579120 w 944880"/>
              <a:gd name="connsiteY1" fmla="*/ 30480 h 1686560"/>
              <a:gd name="connsiteX2" fmla="*/ 518160 w 944880"/>
              <a:gd name="connsiteY2" fmla="*/ 101600 h 1686560"/>
              <a:gd name="connsiteX3" fmla="*/ 497840 w 944880"/>
              <a:gd name="connsiteY3" fmla="*/ 162560 h 1686560"/>
              <a:gd name="connsiteX4" fmla="*/ 375920 w 944880"/>
              <a:gd name="connsiteY4" fmla="*/ 426720 h 1686560"/>
              <a:gd name="connsiteX5" fmla="*/ 243840 w 944880"/>
              <a:gd name="connsiteY5" fmla="*/ 56896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04800 w 944880"/>
              <a:gd name="connsiteY22" fmla="*/ 497840 h 1686560"/>
              <a:gd name="connsiteX0" fmla="*/ 579120 w 944880"/>
              <a:gd name="connsiteY0" fmla="*/ 30480 h 1686560"/>
              <a:gd name="connsiteX1" fmla="*/ 579120 w 944880"/>
              <a:gd name="connsiteY1" fmla="*/ 30480 h 1686560"/>
              <a:gd name="connsiteX2" fmla="*/ 518160 w 944880"/>
              <a:gd name="connsiteY2" fmla="*/ 101600 h 1686560"/>
              <a:gd name="connsiteX3" fmla="*/ 447040 w 944880"/>
              <a:gd name="connsiteY3" fmla="*/ 243840 h 1686560"/>
              <a:gd name="connsiteX4" fmla="*/ 375920 w 944880"/>
              <a:gd name="connsiteY4" fmla="*/ 426720 h 1686560"/>
              <a:gd name="connsiteX5" fmla="*/ 243840 w 944880"/>
              <a:gd name="connsiteY5" fmla="*/ 56896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04800 w 944880"/>
              <a:gd name="connsiteY22" fmla="*/ 497840 h 1686560"/>
              <a:gd name="connsiteX0" fmla="*/ 579120 w 944880"/>
              <a:gd name="connsiteY0" fmla="*/ 30480 h 1686560"/>
              <a:gd name="connsiteX1" fmla="*/ 579120 w 944880"/>
              <a:gd name="connsiteY1" fmla="*/ 30480 h 1686560"/>
              <a:gd name="connsiteX2" fmla="*/ 518160 w 944880"/>
              <a:gd name="connsiteY2" fmla="*/ 101600 h 1686560"/>
              <a:gd name="connsiteX3" fmla="*/ 426720 w 944880"/>
              <a:gd name="connsiteY3" fmla="*/ 284480 h 1686560"/>
              <a:gd name="connsiteX4" fmla="*/ 375920 w 944880"/>
              <a:gd name="connsiteY4" fmla="*/ 426720 h 1686560"/>
              <a:gd name="connsiteX5" fmla="*/ 243840 w 944880"/>
              <a:gd name="connsiteY5" fmla="*/ 56896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04800 w 944880"/>
              <a:gd name="connsiteY22" fmla="*/ 497840 h 1686560"/>
              <a:gd name="connsiteX0" fmla="*/ 579120 w 944880"/>
              <a:gd name="connsiteY0" fmla="*/ 30480 h 1686560"/>
              <a:gd name="connsiteX1" fmla="*/ 579120 w 944880"/>
              <a:gd name="connsiteY1" fmla="*/ 30480 h 1686560"/>
              <a:gd name="connsiteX2" fmla="*/ 487680 w 944880"/>
              <a:gd name="connsiteY2" fmla="*/ 152400 h 1686560"/>
              <a:gd name="connsiteX3" fmla="*/ 426720 w 944880"/>
              <a:gd name="connsiteY3" fmla="*/ 284480 h 1686560"/>
              <a:gd name="connsiteX4" fmla="*/ 375920 w 944880"/>
              <a:gd name="connsiteY4" fmla="*/ 426720 h 1686560"/>
              <a:gd name="connsiteX5" fmla="*/ 243840 w 944880"/>
              <a:gd name="connsiteY5" fmla="*/ 56896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04800 w 944880"/>
              <a:gd name="connsiteY22" fmla="*/ 497840 h 1686560"/>
              <a:gd name="connsiteX0" fmla="*/ 579120 w 944880"/>
              <a:gd name="connsiteY0" fmla="*/ 30480 h 1686560"/>
              <a:gd name="connsiteX1" fmla="*/ 538480 w 944880"/>
              <a:gd name="connsiteY1" fmla="*/ 101600 h 1686560"/>
              <a:gd name="connsiteX2" fmla="*/ 487680 w 944880"/>
              <a:gd name="connsiteY2" fmla="*/ 152400 h 1686560"/>
              <a:gd name="connsiteX3" fmla="*/ 426720 w 944880"/>
              <a:gd name="connsiteY3" fmla="*/ 284480 h 1686560"/>
              <a:gd name="connsiteX4" fmla="*/ 375920 w 944880"/>
              <a:gd name="connsiteY4" fmla="*/ 426720 h 1686560"/>
              <a:gd name="connsiteX5" fmla="*/ 243840 w 944880"/>
              <a:gd name="connsiteY5" fmla="*/ 56896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04800 w 944880"/>
              <a:gd name="connsiteY22" fmla="*/ 497840 h 1686560"/>
              <a:gd name="connsiteX0" fmla="*/ 579120 w 944880"/>
              <a:gd name="connsiteY0" fmla="*/ 30480 h 1686560"/>
              <a:gd name="connsiteX1" fmla="*/ 538480 w 944880"/>
              <a:gd name="connsiteY1" fmla="*/ 101600 h 1686560"/>
              <a:gd name="connsiteX2" fmla="*/ 487680 w 944880"/>
              <a:gd name="connsiteY2" fmla="*/ 152400 h 1686560"/>
              <a:gd name="connsiteX3" fmla="*/ 426720 w 944880"/>
              <a:gd name="connsiteY3" fmla="*/ 284480 h 1686560"/>
              <a:gd name="connsiteX4" fmla="*/ 375920 w 944880"/>
              <a:gd name="connsiteY4" fmla="*/ 426720 h 1686560"/>
              <a:gd name="connsiteX5" fmla="*/ 284480 w 944880"/>
              <a:gd name="connsiteY5" fmla="*/ 57912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04800 w 944880"/>
              <a:gd name="connsiteY22" fmla="*/ 497840 h 1686560"/>
              <a:gd name="connsiteX0" fmla="*/ 579120 w 944880"/>
              <a:gd name="connsiteY0" fmla="*/ 30480 h 1686560"/>
              <a:gd name="connsiteX1" fmla="*/ 538480 w 944880"/>
              <a:gd name="connsiteY1" fmla="*/ 101600 h 1686560"/>
              <a:gd name="connsiteX2" fmla="*/ 487680 w 944880"/>
              <a:gd name="connsiteY2" fmla="*/ 152400 h 1686560"/>
              <a:gd name="connsiteX3" fmla="*/ 426720 w 944880"/>
              <a:gd name="connsiteY3" fmla="*/ 284480 h 1686560"/>
              <a:gd name="connsiteX4" fmla="*/ 375920 w 944880"/>
              <a:gd name="connsiteY4" fmla="*/ 426720 h 1686560"/>
              <a:gd name="connsiteX5" fmla="*/ 284480 w 944880"/>
              <a:gd name="connsiteY5" fmla="*/ 57912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14960 w 944880"/>
              <a:gd name="connsiteY22" fmla="*/ 508000 h 1686560"/>
              <a:gd name="connsiteX0" fmla="*/ 579120 w 944880"/>
              <a:gd name="connsiteY0" fmla="*/ 30480 h 1686560"/>
              <a:gd name="connsiteX1" fmla="*/ 538480 w 944880"/>
              <a:gd name="connsiteY1" fmla="*/ 101600 h 1686560"/>
              <a:gd name="connsiteX2" fmla="*/ 487680 w 944880"/>
              <a:gd name="connsiteY2" fmla="*/ 152400 h 1686560"/>
              <a:gd name="connsiteX3" fmla="*/ 426720 w 944880"/>
              <a:gd name="connsiteY3" fmla="*/ 284480 h 1686560"/>
              <a:gd name="connsiteX4" fmla="*/ 375920 w 944880"/>
              <a:gd name="connsiteY4" fmla="*/ 426720 h 1686560"/>
              <a:gd name="connsiteX5" fmla="*/ 284480 w 944880"/>
              <a:gd name="connsiteY5" fmla="*/ 57912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14960 w 944880"/>
              <a:gd name="connsiteY22" fmla="*/ 508000 h 1686560"/>
              <a:gd name="connsiteX0" fmla="*/ 579120 w 944880"/>
              <a:gd name="connsiteY0" fmla="*/ 30480 h 1686560"/>
              <a:gd name="connsiteX1" fmla="*/ 538480 w 944880"/>
              <a:gd name="connsiteY1" fmla="*/ 101600 h 1686560"/>
              <a:gd name="connsiteX2" fmla="*/ 487680 w 944880"/>
              <a:gd name="connsiteY2" fmla="*/ 152400 h 1686560"/>
              <a:gd name="connsiteX3" fmla="*/ 457200 w 944880"/>
              <a:gd name="connsiteY3" fmla="*/ 325120 h 1686560"/>
              <a:gd name="connsiteX4" fmla="*/ 375920 w 944880"/>
              <a:gd name="connsiteY4" fmla="*/ 426720 h 1686560"/>
              <a:gd name="connsiteX5" fmla="*/ 284480 w 944880"/>
              <a:gd name="connsiteY5" fmla="*/ 57912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14960 w 944880"/>
              <a:gd name="connsiteY22" fmla="*/ 508000 h 1686560"/>
              <a:gd name="connsiteX0" fmla="*/ 579120 w 944880"/>
              <a:gd name="connsiteY0" fmla="*/ 30480 h 1686560"/>
              <a:gd name="connsiteX1" fmla="*/ 538480 w 944880"/>
              <a:gd name="connsiteY1" fmla="*/ 101600 h 1686560"/>
              <a:gd name="connsiteX2" fmla="*/ 518160 w 944880"/>
              <a:gd name="connsiteY2" fmla="*/ 162560 h 1686560"/>
              <a:gd name="connsiteX3" fmla="*/ 457200 w 944880"/>
              <a:gd name="connsiteY3" fmla="*/ 325120 h 1686560"/>
              <a:gd name="connsiteX4" fmla="*/ 375920 w 944880"/>
              <a:gd name="connsiteY4" fmla="*/ 426720 h 1686560"/>
              <a:gd name="connsiteX5" fmla="*/ 284480 w 944880"/>
              <a:gd name="connsiteY5" fmla="*/ 57912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14960 w 944880"/>
              <a:gd name="connsiteY22" fmla="*/ 508000 h 1686560"/>
              <a:gd name="connsiteX0" fmla="*/ 579120 w 944880"/>
              <a:gd name="connsiteY0" fmla="*/ 30480 h 1686560"/>
              <a:gd name="connsiteX1" fmla="*/ 538480 w 944880"/>
              <a:gd name="connsiteY1" fmla="*/ 101600 h 1686560"/>
              <a:gd name="connsiteX2" fmla="*/ 518160 w 944880"/>
              <a:gd name="connsiteY2" fmla="*/ 162560 h 1686560"/>
              <a:gd name="connsiteX3" fmla="*/ 426720 w 944880"/>
              <a:gd name="connsiteY3" fmla="*/ 345440 h 1686560"/>
              <a:gd name="connsiteX4" fmla="*/ 375920 w 944880"/>
              <a:gd name="connsiteY4" fmla="*/ 426720 h 1686560"/>
              <a:gd name="connsiteX5" fmla="*/ 284480 w 944880"/>
              <a:gd name="connsiteY5" fmla="*/ 57912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14960 w 944880"/>
              <a:gd name="connsiteY22" fmla="*/ 508000 h 1686560"/>
              <a:gd name="connsiteX0" fmla="*/ 579120 w 944880"/>
              <a:gd name="connsiteY0" fmla="*/ 30480 h 1686560"/>
              <a:gd name="connsiteX1" fmla="*/ 538480 w 944880"/>
              <a:gd name="connsiteY1" fmla="*/ 101600 h 1686560"/>
              <a:gd name="connsiteX2" fmla="*/ 518160 w 944880"/>
              <a:gd name="connsiteY2" fmla="*/ 162560 h 1686560"/>
              <a:gd name="connsiteX3" fmla="*/ 528320 w 944880"/>
              <a:gd name="connsiteY3" fmla="*/ 152400 h 1686560"/>
              <a:gd name="connsiteX4" fmla="*/ 375920 w 944880"/>
              <a:gd name="connsiteY4" fmla="*/ 426720 h 1686560"/>
              <a:gd name="connsiteX5" fmla="*/ 284480 w 944880"/>
              <a:gd name="connsiteY5" fmla="*/ 57912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14960 w 944880"/>
              <a:gd name="connsiteY22" fmla="*/ 508000 h 1686560"/>
              <a:gd name="connsiteX0" fmla="*/ 579120 w 944880"/>
              <a:gd name="connsiteY0" fmla="*/ 30480 h 1686560"/>
              <a:gd name="connsiteX1" fmla="*/ 589280 w 944880"/>
              <a:gd name="connsiteY1" fmla="*/ 60960 h 1686560"/>
              <a:gd name="connsiteX2" fmla="*/ 518160 w 944880"/>
              <a:gd name="connsiteY2" fmla="*/ 162560 h 1686560"/>
              <a:gd name="connsiteX3" fmla="*/ 528320 w 944880"/>
              <a:gd name="connsiteY3" fmla="*/ 152400 h 1686560"/>
              <a:gd name="connsiteX4" fmla="*/ 375920 w 944880"/>
              <a:gd name="connsiteY4" fmla="*/ 426720 h 1686560"/>
              <a:gd name="connsiteX5" fmla="*/ 284480 w 944880"/>
              <a:gd name="connsiteY5" fmla="*/ 579120 h 1686560"/>
              <a:gd name="connsiteX6" fmla="*/ 254000 w 944880"/>
              <a:gd name="connsiteY6" fmla="*/ 680720 h 1686560"/>
              <a:gd name="connsiteX7" fmla="*/ 213360 w 944880"/>
              <a:gd name="connsiteY7" fmla="*/ 751840 h 1686560"/>
              <a:gd name="connsiteX8" fmla="*/ 203200 w 944880"/>
              <a:gd name="connsiteY8" fmla="*/ 822960 h 1686560"/>
              <a:gd name="connsiteX9" fmla="*/ 172720 w 944880"/>
              <a:gd name="connsiteY9" fmla="*/ 904240 h 1686560"/>
              <a:gd name="connsiteX10" fmla="*/ 162560 w 944880"/>
              <a:gd name="connsiteY10" fmla="*/ 985520 h 1686560"/>
              <a:gd name="connsiteX11" fmla="*/ 132080 w 944880"/>
              <a:gd name="connsiteY11" fmla="*/ 1117600 h 1686560"/>
              <a:gd name="connsiteX12" fmla="*/ 111760 w 944880"/>
              <a:gd name="connsiteY12" fmla="*/ 1249680 h 1686560"/>
              <a:gd name="connsiteX13" fmla="*/ 60960 w 944880"/>
              <a:gd name="connsiteY13" fmla="*/ 1391920 h 1686560"/>
              <a:gd name="connsiteX14" fmla="*/ 0 w 944880"/>
              <a:gd name="connsiteY14" fmla="*/ 1676400 h 1686560"/>
              <a:gd name="connsiteX15" fmla="*/ 944880 w 944880"/>
              <a:gd name="connsiteY15" fmla="*/ 1686560 h 1686560"/>
              <a:gd name="connsiteX16" fmla="*/ 944880 w 944880"/>
              <a:gd name="connsiteY16" fmla="*/ 1158240 h 1686560"/>
              <a:gd name="connsiteX17" fmla="*/ 944880 w 944880"/>
              <a:gd name="connsiteY17" fmla="*/ 894080 h 1686560"/>
              <a:gd name="connsiteX18" fmla="*/ 904240 w 944880"/>
              <a:gd name="connsiteY18" fmla="*/ 538480 h 1686560"/>
              <a:gd name="connsiteX19" fmla="*/ 873760 w 944880"/>
              <a:gd name="connsiteY19" fmla="*/ 233680 h 1686560"/>
              <a:gd name="connsiteX20" fmla="*/ 782320 w 944880"/>
              <a:gd name="connsiteY20" fmla="*/ 10160 h 1686560"/>
              <a:gd name="connsiteX21" fmla="*/ 619760 w 944880"/>
              <a:gd name="connsiteY21" fmla="*/ 0 h 1686560"/>
              <a:gd name="connsiteX22" fmla="*/ 314960 w 944880"/>
              <a:gd name="connsiteY22" fmla="*/ 508000 h 1686560"/>
              <a:gd name="connsiteX0" fmla="*/ 579120 w 975360"/>
              <a:gd name="connsiteY0" fmla="*/ 30480 h 1686560"/>
              <a:gd name="connsiteX1" fmla="*/ 589280 w 975360"/>
              <a:gd name="connsiteY1" fmla="*/ 60960 h 1686560"/>
              <a:gd name="connsiteX2" fmla="*/ 518160 w 975360"/>
              <a:gd name="connsiteY2" fmla="*/ 162560 h 1686560"/>
              <a:gd name="connsiteX3" fmla="*/ 528320 w 975360"/>
              <a:gd name="connsiteY3" fmla="*/ 152400 h 1686560"/>
              <a:gd name="connsiteX4" fmla="*/ 375920 w 975360"/>
              <a:gd name="connsiteY4" fmla="*/ 426720 h 1686560"/>
              <a:gd name="connsiteX5" fmla="*/ 284480 w 975360"/>
              <a:gd name="connsiteY5" fmla="*/ 579120 h 1686560"/>
              <a:gd name="connsiteX6" fmla="*/ 254000 w 975360"/>
              <a:gd name="connsiteY6" fmla="*/ 680720 h 1686560"/>
              <a:gd name="connsiteX7" fmla="*/ 213360 w 975360"/>
              <a:gd name="connsiteY7" fmla="*/ 751840 h 1686560"/>
              <a:gd name="connsiteX8" fmla="*/ 203200 w 975360"/>
              <a:gd name="connsiteY8" fmla="*/ 822960 h 1686560"/>
              <a:gd name="connsiteX9" fmla="*/ 172720 w 975360"/>
              <a:gd name="connsiteY9" fmla="*/ 904240 h 1686560"/>
              <a:gd name="connsiteX10" fmla="*/ 162560 w 975360"/>
              <a:gd name="connsiteY10" fmla="*/ 985520 h 1686560"/>
              <a:gd name="connsiteX11" fmla="*/ 132080 w 975360"/>
              <a:gd name="connsiteY11" fmla="*/ 1117600 h 1686560"/>
              <a:gd name="connsiteX12" fmla="*/ 111760 w 975360"/>
              <a:gd name="connsiteY12" fmla="*/ 1249680 h 1686560"/>
              <a:gd name="connsiteX13" fmla="*/ 60960 w 975360"/>
              <a:gd name="connsiteY13" fmla="*/ 1391920 h 1686560"/>
              <a:gd name="connsiteX14" fmla="*/ 0 w 975360"/>
              <a:gd name="connsiteY14" fmla="*/ 1676400 h 1686560"/>
              <a:gd name="connsiteX15" fmla="*/ 944880 w 975360"/>
              <a:gd name="connsiteY15" fmla="*/ 1686560 h 1686560"/>
              <a:gd name="connsiteX16" fmla="*/ 944880 w 975360"/>
              <a:gd name="connsiteY16" fmla="*/ 1158240 h 1686560"/>
              <a:gd name="connsiteX17" fmla="*/ 944880 w 975360"/>
              <a:gd name="connsiteY17" fmla="*/ 894080 h 1686560"/>
              <a:gd name="connsiteX18" fmla="*/ 975360 w 975360"/>
              <a:gd name="connsiteY18" fmla="*/ 538480 h 1686560"/>
              <a:gd name="connsiteX19" fmla="*/ 873760 w 975360"/>
              <a:gd name="connsiteY19" fmla="*/ 233680 h 1686560"/>
              <a:gd name="connsiteX20" fmla="*/ 782320 w 975360"/>
              <a:gd name="connsiteY20" fmla="*/ 10160 h 1686560"/>
              <a:gd name="connsiteX21" fmla="*/ 619760 w 975360"/>
              <a:gd name="connsiteY21" fmla="*/ 0 h 1686560"/>
              <a:gd name="connsiteX22" fmla="*/ 314960 w 975360"/>
              <a:gd name="connsiteY22" fmla="*/ 508000 h 1686560"/>
              <a:gd name="connsiteX0" fmla="*/ 579120 w 1005840"/>
              <a:gd name="connsiteY0" fmla="*/ 30480 h 1686560"/>
              <a:gd name="connsiteX1" fmla="*/ 589280 w 1005840"/>
              <a:gd name="connsiteY1" fmla="*/ 60960 h 1686560"/>
              <a:gd name="connsiteX2" fmla="*/ 518160 w 1005840"/>
              <a:gd name="connsiteY2" fmla="*/ 162560 h 1686560"/>
              <a:gd name="connsiteX3" fmla="*/ 528320 w 1005840"/>
              <a:gd name="connsiteY3" fmla="*/ 152400 h 1686560"/>
              <a:gd name="connsiteX4" fmla="*/ 375920 w 1005840"/>
              <a:gd name="connsiteY4" fmla="*/ 426720 h 1686560"/>
              <a:gd name="connsiteX5" fmla="*/ 284480 w 1005840"/>
              <a:gd name="connsiteY5" fmla="*/ 579120 h 1686560"/>
              <a:gd name="connsiteX6" fmla="*/ 254000 w 1005840"/>
              <a:gd name="connsiteY6" fmla="*/ 680720 h 1686560"/>
              <a:gd name="connsiteX7" fmla="*/ 213360 w 1005840"/>
              <a:gd name="connsiteY7" fmla="*/ 751840 h 1686560"/>
              <a:gd name="connsiteX8" fmla="*/ 203200 w 1005840"/>
              <a:gd name="connsiteY8" fmla="*/ 822960 h 1686560"/>
              <a:gd name="connsiteX9" fmla="*/ 172720 w 1005840"/>
              <a:gd name="connsiteY9" fmla="*/ 904240 h 1686560"/>
              <a:gd name="connsiteX10" fmla="*/ 162560 w 1005840"/>
              <a:gd name="connsiteY10" fmla="*/ 985520 h 1686560"/>
              <a:gd name="connsiteX11" fmla="*/ 132080 w 1005840"/>
              <a:gd name="connsiteY11" fmla="*/ 1117600 h 1686560"/>
              <a:gd name="connsiteX12" fmla="*/ 111760 w 1005840"/>
              <a:gd name="connsiteY12" fmla="*/ 1249680 h 1686560"/>
              <a:gd name="connsiteX13" fmla="*/ 60960 w 1005840"/>
              <a:gd name="connsiteY13" fmla="*/ 1391920 h 1686560"/>
              <a:gd name="connsiteX14" fmla="*/ 0 w 1005840"/>
              <a:gd name="connsiteY14" fmla="*/ 1676400 h 1686560"/>
              <a:gd name="connsiteX15" fmla="*/ 944880 w 1005840"/>
              <a:gd name="connsiteY15" fmla="*/ 1686560 h 1686560"/>
              <a:gd name="connsiteX16" fmla="*/ 944880 w 1005840"/>
              <a:gd name="connsiteY16" fmla="*/ 1158240 h 1686560"/>
              <a:gd name="connsiteX17" fmla="*/ 1005840 w 1005840"/>
              <a:gd name="connsiteY17" fmla="*/ 873760 h 1686560"/>
              <a:gd name="connsiteX18" fmla="*/ 975360 w 1005840"/>
              <a:gd name="connsiteY18" fmla="*/ 538480 h 1686560"/>
              <a:gd name="connsiteX19" fmla="*/ 873760 w 1005840"/>
              <a:gd name="connsiteY19" fmla="*/ 233680 h 1686560"/>
              <a:gd name="connsiteX20" fmla="*/ 782320 w 1005840"/>
              <a:gd name="connsiteY20" fmla="*/ 10160 h 1686560"/>
              <a:gd name="connsiteX21" fmla="*/ 619760 w 1005840"/>
              <a:gd name="connsiteY21" fmla="*/ 0 h 1686560"/>
              <a:gd name="connsiteX22" fmla="*/ 314960 w 1005840"/>
              <a:gd name="connsiteY22" fmla="*/ 508000 h 1686560"/>
              <a:gd name="connsiteX0" fmla="*/ 579120 w 1005840"/>
              <a:gd name="connsiteY0" fmla="*/ 30480 h 1686560"/>
              <a:gd name="connsiteX1" fmla="*/ 589280 w 1005840"/>
              <a:gd name="connsiteY1" fmla="*/ 60960 h 1686560"/>
              <a:gd name="connsiteX2" fmla="*/ 518160 w 1005840"/>
              <a:gd name="connsiteY2" fmla="*/ 162560 h 1686560"/>
              <a:gd name="connsiteX3" fmla="*/ 528320 w 1005840"/>
              <a:gd name="connsiteY3" fmla="*/ 152400 h 1686560"/>
              <a:gd name="connsiteX4" fmla="*/ 375920 w 1005840"/>
              <a:gd name="connsiteY4" fmla="*/ 426720 h 1686560"/>
              <a:gd name="connsiteX5" fmla="*/ 284480 w 1005840"/>
              <a:gd name="connsiteY5" fmla="*/ 579120 h 1686560"/>
              <a:gd name="connsiteX6" fmla="*/ 254000 w 1005840"/>
              <a:gd name="connsiteY6" fmla="*/ 680720 h 1686560"/>
              <a:gd name="connsiteX7" fmla="*/ 213360 w 1005840"/>
              <a:gd name="connsiteY7" fmla="*/ 751840 h 1686560"/>
              <a:gd name="connsiteX8" fmla="*/ 203200 w 1005840"/>
              <a:gd name="connsiteY8" fmla="*/ 822960 h 1686560"/>
              <a:gd name="connsiteX9" fmla="*/ 172720 w 1005840"/>
              <a:gd name="connsiteY9" fmla="*/ 904240 h 1686560"/>
              <a:gd name="connsiteX10" fmla="*/ 162560 w 1005840"/>
              <a:gd name="connsiteY10" fmla="*/ 985520 h 1686560"/>
              <a:gd name="connsiteX11" fmla="*/ 132080 w 1005840"/>
              <a:gd name="connsiteY11" fmla="*/ 1117600 h 1686560"/>
              <a:gd name="connsiteX12" fmla="*/ 111760 w 1005840"/>
              <a:gd name="connsiteY12" fmla="*/ 1249680 h 1686560"/>
              <a:gd name="connsiteX13" fmla="*/ 60960 w 1005840"/>
              <a:gd name="connsiteY13" fmla="*/ 1391920 h 1686560"/>
              <a:gd name="connsiteX14" fmla="*/ 0 w 1005840"/>
              <a:gd name="connsiteY14" fmla="*/ 1676400 h 1686560"/>
              <a:gd name="connsiteX15" fmla="*/ 944880 w 1005840"/>
              <a:gd name="connsiteY15" fmla="*/ 1686560 h 1686560"/>
              <a:gd name="connsiteX16" fmla="*/ 924560 w 1005840"/>
              <a:gd name="connsiteY16" fmla="*/ 1270000 h 1686560"/>
              <a:gd name="connsiteX17" fmla="*/ 1005840 w 1005840"/>
              <a:gd name="connsiteY17" fmla="*/ 873760 h 1686560"/>
              <a:gd name="connsiteX18" fmla="*/ 975360 w 1005840"/>
              <a:gd name="connsiteY18" fmla="*/ 538480 h 1686560"/>
              <a:gd name="connsiteX19" fmla="*/ 873760 w 1005840"/>
              <a:gd name="connsiteY19" fmla="*/ 233680 h 1686560"/>
              <a:gd name="connsiteX20" fmla="*/ 782320 w 1005840"/>
              <a:gd name="connsiteY20" fmla="*/ 10160 h 1686560"/>
              <a:gd name="connsiteX21" fmla="*/ 619760 w 1005840"/>
              <a:gd name="connsiteY21" fmla="*/ 0 h 1686560"/>
              <a:gd name="connsiteX22" fmla="*/ 314960 w 1005840"/>
              <a:gd name="connsiteY22" fmla="*/ 508000 h 1686560"/>
              <a:gd name="connsiteX0" fmla="*/ 579120 w 1005840"/>
              <a:gd name="connsiteY0" fmla="*/ 30480 h 1686560"/>
              <a:gd name="connsiteX1" fmla="*/ 589280 w 1005840"/>
              <a:gd name="connsiteY1" fmla="*/ 60960 h 1686560"/>
              <a:gd name="connsiteX2" fmla="*/ 518160 w 1005840"/>
              <a:gd name="connsiteY2" fmla="*/ 162560 h 1686560"/>
              <a:gd name="connsiteX3" fmla="*/ 528320 w 1005840"/>
              <a:gd name="connsiteY3" fmla="*/ 152400 h 1686560"/>
              <a:gd name="connsiteX4" fmla="*/ 375920 w 1005840"/>
              <a:gd name="connsiteY4" fmla="*/ 426720 h 1686560"/>
              <a:gd name="connsiteX5" fmla="*/ 284480 w 1005840"/>
              <a:gd name="connsiteY5" fmla="*/ 579120 h 1686560"/>
              <a:gd name="connsiteX6" fmla="*/ 254000 w 1005840"/>
              <a:gd name="connsiteY6" fmla="*/ 680720 h 1686560"/>
              <a:gd name="connsiteX7" fmla="*/ 213360 w 1005840"/>
              <a:gd name="connsiteY7" fmla="*/ 751840 h 1686560"/>
              <a:gd name="connsiteX8" fmla="*/ 203200 w 1005840"/>
              <a:gd name="connsiteY8" fmla="*/ 822960 h 1686560"/>
              <a:gd name="connsiteX9" fmla="*/ 172720 w 1005840"/>
              <a:gd name="connsiteY9" fmla="*/ 904240 h 1686560"/>
              <a:gd name="connsiteX10" fmla="*/ 162560 w 1005840"/>
              <a:gd name="connsiteY10" fmla="*/ 985520 h 1686560"/>
              <a:gd name="connsiteX11" fmla="*/ 132080 w 1005840"/>
              <a:gd name="connsiteY11" fmla="*/ 1117600 h 1686560"/>
              <a:gd name="connsiteX12" fmla="*/ 111760 w 1005840"/>
              <a:gd name="connsiteY12" fmla="*/ 1249680 h 1686560"/>
              <a:gd name="connsiteX13" fmla="*/ 60960 w 1005840"/>
              <a:gd name="connsiteY13" fmla="*/ 1391920 h 1686560"/>
              <a:gd name="connsiteX14" fmla="*/ 0 w 1005840"/>
              <a:gd name="connsiteY14" fmla="*/ 1676400 h 1686560"/>
              <a:gd name="connsiteX15" fmla="*/ 944880 w 1005840"/>
              <a:gd name="connsiteY15" fmla="*/ 1686560 h 1686560"/>
              <a:gd name="connsiteX16" fmla="*/ 924560 w 1005840"/>
              <a:gd name="connsiteY16" fmla="*/ 1270000 h 1686560"/>
              <a:gd name="connsiteX17" fmla="*/ 1005840 w 1005840"/>
              <a:gd name="connsiteY17" fmla="*/ 873760 h 1686560"/>
              <a:gd name="connsiteX18" fmla="*/ 975360 w 1005840"/>
              <a:gd name="connsiteY18" fmla="*/ 538480 h 1686560"/>
              <a:gd name="connsiteX19" fmla="*/ 873760 w 1005840"/>
              <a:gd name="connsiteY19" fmla="*/ 233680 h 1686560"/>
              <a:gd name="connsiteX20" fmla="*/ 782320 w 1005840"/>
              <a:gd name="connsiteY20" fmla="*/ 10160 h 1686560"/>
              <a:gd name="connsiteX21" fmla="*/ 619760 w 1005840"/>
              <a:gd name="connsiteY21" fmla="*/ 0 h 1686560"/>
              <a:gd name="connsiteX22" fmla="*/ 314960 w 1005840"/>
              <a:gd name="connsiteY22" fmla="*/ 508000 h 1686560"/>
              <a:gd name="connsiteX0" fmla="*/ 518160 w 944880"/>
              <a:gd name="connsiteY0" fmla="*/ 30480 h 1686560"/>
              <a:gd name="connsiteX1" fmla="*/ 528320 w 944880"/>
              <a:gd name="connsiteY1" fmla="*/ 60960 h 1686560"/>
              <a:gd name="connsiteX2" fmla="*/ 457200 w 944880"/>
              <a:gd name="connsiteY2" fmla="*/ 162560 h 1686560"/>
              <a:gd name="connsiteX3" fmla="*/ 467360 w 944880"/>
              <a:gd name="connsiteY3" fmla="*/ 152400 h 1686560"/>
              <a:gd name="connsiteX4" fmla="*/ 314960 w 944880"/>
              <a:gd name="connsiteY4" fmla="*/ 426720 h 1686560"/>
              <a:gd name="connsiteX5" fmla="*/ 223520 w 944880"/>
              <a:gd name="connsiteY5" fmla="*/ 579120 h 1686560"/>
              <a:gd name="connsiteX6" fmla="*/ 193040 w 944880"/>
              <a:gd name="connsiteY6" fmla="*/ 680720 h 1686560"/>
              <a:gd name="connsiteX7" fmla="*/ 152400 w 944880"/>
              <a:gd name="connsiteY7" fmla="*/ 751840 h 1686560"/>
              <a:gd name="connsiteX8" fmla="*/ 142240 w 944880"/>
              <a:gd name="connsiteY8" fmla="*/ 822960 h 1686560"/>
              <a:gd name="connsiteX9" fmla="*/ 111760 w 944880"/>
              <a:gd name="connsiteY9" fmla="*/ 904240 h 1686560"/>
              <a:gd name="connsiteX10" fmla="*/ 101600 w 944880"/>
              <a:gd name="connsiteY10" fmla="*/ 985520 h 1686560"/>
              <a:gd name="connsiteX11" fmla="*/ 71120 w 944880"/>
              <a:gd name="connsiteY11" fmla="*/ 1117600 h 1686560"/>
              <a:gd name="connsiteX12" fmla="*/ 50800 w 944880"/>
              <a:gd name="connsiteY12" fmla="*/ 1249680 h 1686560"/>
              <a:gd name="connsiteX13" fmla="*/ 0 w 944880"/>
              <a:gd name="connsiteY13" fmla="*/ 1391920 h 1686560"/>
              <a:gd name="connsiteX14" fmla="*/ 10160 w 944880"/>
              <a:gd name="connsiteY14" fmla="*/ 1686560 h 1686560"/>
              <a:gd name="connsiteX15" fmla="*/ 883920 w 944880"/>
              <a:gd name="connsiteY15" fmla="*/ 1686560 h 1686560"/>
              <a:gd name="connsiteX16" fmla="*/ 863600 w 944880"/>
              <a:gd name="connsiteY16" fmla="*/ 1270000 h 1686560"/>
              <a:gd name="connsiteX17" fmla="*/ 944880 w 944880"/>
              <a:gd name="connsiteY17" fmla="*/ 873760 h 1686560"/>
              <a:gd name="connsiteX18" fmla="*/ 914400 w 944880"/>
              <a:gd name="connsiteY18" fmla="*/ 538480 h 1686560"/>
              <a:gd name="connsiteX19" fmla="*/ 812800 w 944880"/>
              <a:gd name="connsiteY19" fmla="*/ 233680 h 1686560"/>
              <a:gd name="connsiteX20" fmla="*/ 721360 w 944880"/>
              <a:gd name="connsiteY20" fmla="*/ 10160 h 1686560"/>
              <a:gd name="connsiteX21" fmla="*/ 558800 w 944880"/>
              <a:gd name="connsiteY21" fmla="*/ 0 h 1686560"/>
              <a:gd name="connsiteX22" fmla="*/ 254000 w 944880"/>
              <a:gd name="connsiteY22" fmla="*/ 508000 h 1686560"/>
              <a:gd name="connsiteX0" fmla="*/ 518160 w 944880"/>
              <a:gd name="connsiteY0" fmla="*/ 30480 h 1686560"/>
              <a:gd name="connsiteX1" fmla="*/ 528320 w 944880"/>
              <a:gd name="connsiteY1" fmla="*/ 60960 h 1686560"/>
              <a:gd name="connsiteX2" fmla="*/ 457200 w 944880"/>
              <a:gd name="connsiteY2" fmla="*/ 162560 h 1686560"/>
              <a:gd name="connsiteX3" fmla="*/ 467360 w 944880"/>
              <a:gd name="connsiteY3" fmla="*/ 152400 h 1686560"/>
              <a:gd name="connsiteX4" fmla="*/ 314960 w 944880"/>
              <a:gd name="connsiteY4" fmla="*/ 426720 h 1686560"/>
              <a:gd name="connsiteX5" fmla="*/ 223520 w 944880"/>
              <a:gd name="connsiteY5" fmla="*/ 579120 h 1686560"/>
              <a:gd name="connsiteX6" fmla="*/ 193040 w 944880"/>
              <a:gd name="connsiteY6" fmla="*/ 680720 h 1686560"/>
              <a:gd name="connsiteX7" fmla="*/ 152400 w 944880"/>
              <a:gd name="connsiteY7" fmla="*/ 751840 h 1686560"/>
              <a:gd name="connsiteX8" fmla="*/ 142240 w 944880"/>
              <a:gd name="connsiteY8" fmla="*/ 822960 h 1686560"/>
              <a:gd name="connsiteX9" fmla="*/ 111760 w 944880"/>
              <a:gd name="connsiteY9" fmla="*/ 904240 h 1686560"/>
              <a:gd name="connsiteX10" fmla="*/ 101600 w 944880"/>
              <a:gd name="connsiteY10" fmla="*/ 985520 h 1686560"/>
              <a:gd name="connsiteX11" fmla="*/ 71120 w 944880"/>
              <a:gd name="connsiteY11" fmla="*/ 1117600 h 1686560"/>
              <a:gd name="connsiteX12" fmla="*/ 50800 w 944880"/>
              <a:gd name="connsiteY12" fmla="*/ 1249680 h 1686560"/>
              <a:gd name="connsiteX13" fmla="*/ 0 w 944880"/>
              <a:gd name="connsiteY13" fmla="*/ 1381760 h 1686560"/>
              <a:gd name="connsiteX14" fmla="*/ 10160 w 944880"/>
              <a:gd name="connsiteY14" fmla="*/ 1686560 h 1686560"/>
              <a:gd name="connsiteX15" fmla="*/ 883920 w 944880"/>
              <a:gd name="connsiteY15" fmla="*/ 1686560 h 1686560"/>
              <a:gd name="connsiteX16" fmla="*/ 863600 w 944880"/>
              <a:gd name="connsiteY16" fmla="*/ 1270000 h 1686560"/>
              <a:gd name="connsiteX17" fmla="*/ 944880 w 944880"/>
              <a:gd name="connsiteY17" fmla="*/ 873760 h 1686560"/>
              <a:gd name="connsiteX18" fmla="*/ 914400 w 944880"/>
              <a:gd name="connsiteY18" fmla="*/ 538480 h 1686560"/>
              <a:gd name="connsiteX19" fmla="*/ 812800 w 944880"/>
              <a:gd name="connsiteY19" fmla="*/ 233680 h 1686560"/>
              <a:gd name="connsiteX20" fmla="*/ 721360 w 944880"/>
              <a:gd name="connsiteY20" fmla="*/ 10160 h 1686560"/>
              <a:gd name="connsiteX21" fmla="*/ 558800 w 944880"/>
              <a:gd name="connsiteY21" fmla="*/ 0 h 1686560"/>
              <a:gd name="connsiteX22" fmla="*/ 254000 w 944880"/>
              <a:gd name="connsiteY22" fmla="*/ 508000 h 1686560"/>
              <a:gd name="connsiteX0" fmla="*/ 518160 w 944880"/>
              <a:gd name="connsiteY0" fmla="*/ 30480 h 1686560"/>
              <a:gd name="connsiteX1" fmla="*/ 528320 w 944880"/>
              <a:gd name="connsiteY1" fmla="*/ 60960 h 1686560"/>
              <a:gd name="connsiteX2" fmla="*/ 457200 w 944880"/>
              <a:gd name="connsiteY2" fmla="*/ 162560 h 1686560"/>
              <a:gd name="connsiteX3" fmla="*/ 467360 w 944880"/>
              <a:gd name="connsiteY3" fmla="*/ 152400 h 1686560"/>
              <a:gd name="connsiteX4" fmla="*/ 314960 w 944880"/>
              <a:gd name="connsiteY4" fmla="*/ 426720 h 1686560"/>
              <a:gd name="connsiteX5" fmla="*/ 223520 w 944880"/>
              <a:gd name="connsiteY5" fmla="*/ 579120 h 1686560"/>
              <a:gd name="connsiteX6" fmla="*/ 193040 w 944880"/>
              <a:gd name="connsiteY6" fmla="*/ 680720 h 1686560"/>
              <a:gd name="connsiteX7" fmla="*/ 152400 w 944880"/>
              <a:gd name="connsiteY7" fmla="*/ 751840 h 1686560"/>
              <a:gd name="connsiteX8" fmla="*/ 142240 w 944880"/>
              <a:gd name="connsiteY8" fmla="*/ 822960 h 1686560"/>
              <a:gd name="connsiteX9" fmla="*/ 111760 w 944880"/>
              <a:gd name="connsiteY9" fmla="*/ 904240 h 1686560"/>
              <a:gd name="connsiteX10" fmla="*/ 101600 w 944880"/>
              <a:gd name="connsiteY10" fmla="*/ 985520 h 1686560"/>
              <a:gd name="connsiteX11" fmla="*/ 71120 w 944880"/>
              <a:gd name="connsiteY11" fmla="*/ 1117600 h 1686560"/>
              <a:gd name="connsiteX12" fmla="*/ 50800 w 944880"/>
              <a:gd name="connsiteY12" fmla="*/ 1249680 h 1686560"/>
              <a:gd name="connsiteX13" fmla="*/ 0 w 944880"/>
              <a:gd name="connsiteY13" fmla="*/ 1381760 h 1686560"/>
              <a:gd name="connsiteX14" fmla="*/ 10160 w 944880"/>
              <a:gd name="connsiteY14" fmla="*/ 1686560 h 1686560"/>
              <a:gd name="connsiteX15" fmla="*/ 833120 w 944880"/>
              <a:gd name="connsiteY15" fmla="*/ 1686560 h 1686560"/>
              <a:gd name="connsiteX16" fmla="*/ 863600 w 944880"/>
              <a:gd name="connsiteY16" fmla="*/ 1270000 h 1686560"/>
              <a:gd name="connsiteX17" fmla="*/ 944880 w 944880"/>
              <a:gd name="connsiteY17" fmla="*/ 873760 h 1686560"/>
              <a:gd name="connsiteX18" fmla="*/ 914400 w 944880"/>
              <a:gd name="connsiteY18" fmla="*/ 538480 h 1686560"/>
              <a:gd name="connsiteX19" fmla="*/ 812800 w 944880"/>
              <a:gd name="connsiteY19" fmla="*/ 233680 h 1686560"/>
              <a:gd name="connsiteX20" fmla="*/ 721360 w 944880"/>
              <a:gd name="connsiteY20" fmla="*/ 10160 h 1686560"/>
              <a:gd name="connsiteX21" fmla="*/ 558800 w 944880"/>
              <a:gd name="connsiteY21" fmla="*/ 0 h 1686560"/>
              <a:gd name="connsiteX22" fmla="*/ 254000 w 944880"/>
              <a:gd name="connsiteY22" fmla="*/ 508000 h 1686560"/>
              <a:gd name="connsiteX0" fmla="*/ 518160 w 944880"/>
              <a:gd name="connsiteY0" fmla="*/ 30480 h 1686560"/>
              <a:gd name="connsiteX1" fmla="*/ 528320 w 944880"/>
              <a:gd name="connsiteY1" fmla="*/ 60960 h 1686560"/>
              <a:gd name="connsiteX2" fmla="*/ 457200 w 944880"/>
              <a:gd name="connsiteY2" fmla="*/ 162560 h 1686560"/>
              <a:gd name="connsiteX3" fmla="*/ 467360 w 944880"/>
              <a:gd name="connsiteY3" fmla="*/ 152400 h 1686560"/>
              <a:gd name="connsiteX4" fmla="*/ 314960 w 944880"/>
              <a:gd name="connsiteY4" fmla="*/ 426720 h 1686560"/>
              <a:gd name="connsiteX5" fmla="*/ 223520 w 944880"/>
              <a:gd name="connsiteY5" fmla="*/ 579120 h 1686560"/>
              <a:gd name="connsiteX6" fmla="*/ 193040 w 944880"/>
              <a:gd name="connsiteY6" fmla="*/ 680720 h 1686560"/>
              <a:gd name="connsiteX7" fmla="*/ 152400 w 944880"/>
              <a:gd name="connsiteY7" fmla="*/ 751840 h 1686560"/>
              <a:gd name="connsiteX8" fmla="*/ 142240 w 944880"/>
              <a:gd name="connsiteY8" fmla="*/ 822960 h 1686560"/>
              <a:gd name="connsiteX9" fmla="*/ 111760 w 944880"/>
              <a:gd name="connsiteY9" fmla="*/ 904240 h 1686560"/>
              <a:gd name="connsiteX10" fmla="*/ 101600 w 944880"/>
              <a:gd name="connsiteY10" fmla="*/ 985520 h 1686560"/>
              <a:gd name="connsiteX11" fmla="*/ 71120 w 944880"/>
              <a:gd name="connsiteY11" fmla="*/ 1117600 h 1686560"/>
              <a:gd name="connsiteX12" fmla="*/ 50800 w 944880"/>
              <a:gd name="connsiteY12" fmla="*/ 1249680 h 1686560"/>
              <a:gd name="connsiteX13" fmla="*/ 0 w 944880"/>
              <a:gd name="connsiteY13" fmla="*/ 1381760 h 1686560"/>
              <a:gd name="connsiteX14" fmla="*/ 10160 w 944880"/>
              <a:gd name="connsiteY14" fmla="*/ 1686560 h 1686560"/>
              <a:gd name="connsiteX15" fmla="*/ 833120 w 944880"/>
              <a:gd name="connsiteY15" fmla="*/ 1686560 h 1686560"/>
              <a:gd name="connsiteX16" fmla="*/ 802640 w 944880"/>
              <a:gd name="connsiteY16" fmla="*/ 1259840 h 1686560"/>
              <a:gd name="connsiteX17" fmla="*/ 944880 w 944880"/>
              <a:gd name="connsiteY17" fmla="*/ 873760 h 1686560"/>
              <a:gd name="connsiteX18" fmla="*/ 914400 w 944880"/>
              <a:gd name="connsiteY18" fmla="*/ 538480 h 1686560"/>
              <a:gd name="connsiteX19" fmla="*/ 812800 w 944880"/>
              <a:gd name="connsiteY19" fmla="*/ 233680 h 1686560"/>
              <a:gd name="connsiteX20" fmla="*/ 721360 w 944880"/>
              <a:gd name="connsiteY20" fmla="*/ 10160 h 1686560"/>
              <a:gd name="connsiteX21" fmla="*/ 558800 w 944880"/>
              <a:gd name="connsiteY21" fmla="*/ 0 h 1686560"/>
              <a:gd name="connsiteX22" fmla="*/ 254000 w 944880"/>
              <a:gd name="connsiteY22" fmla="*/ 508000 h 1686560"/>
              <a:gd name="connsiteX0" fmla="*/ 518160 w 944880"/>
              <a:gd name="connsiteY0" fmla="*/ 30480 h 1686560"/>
              <a:gd name="connsiteX1" fmla="*/ 528320 w 944880"/>
              <a:gd name="connsiteY1" fmla="*/ 60960 h 1686560"/>
              <a:gd name="connsiteX2" fmla="*/ 457200 w 944880"/>
              <a:gd name="connsiteY2" fmla="*/ 162560 h 1686560"/>
              <a:gd name="connsiteX3" fmla="*/ 467360 w 944880"/>
              <a:gd name="connsiteY3" fmla="*/ 152400 h 1686560"/>
              <a:gd name="connsiteX4" fmla="*/ 314960 w 944880"/>
              <a:gd name="connsiteY4" fmla="*/ 426720 h 1686560"/>
              <a:gd name="connsiteX5" fmla="*/ 223520 w 944880"/>
              <a:gd name="connsiteY5" fmla="*/ 579120 h 1686560"/>
              <a:gd name="connsiteX6" fmla="*/ 193040 w 944880"/>
              <a:gd name="connsiteY6" fmla="*/ 680720 h 1686560"/>
              <a:gd name="connsiteX7" fmla="*/ 152400 w 944880"/>
              <a:gd name="connsiteY7" fmla="*/ 751840 h 1686560"/>
              <a:gd name="connsiteX8" fmla="*/ 142240 w 944880"/>
              <a:gd name="connsiteY8" fmla="*/ 822960 h 1686560"/>
              <a:gd name="connsiteX9" fmla="*/ 111760 w 944880"/>
              <a:gd name="connsiteY9" fmla="*/ 904240 h 1686560"/>
              <a:gd name="connsiteX10" fmla="*/ 101600 w 944880"/>
              <a:gd name="connsiteY10" fmla="*/ 985520 h 1686560"/>
              <a:gd name="connsiteX11" fmla="*/ 71120 w 944880"/>
              <a:gd name="connsiteY11" fmla="*/ 1117600 h 1686560"/>
              <a:gd name="connsiteX12" fmla="*/ 50800 w 944880"/>
              <a:gd name="connsiteY12" fmla="*/ 1249680 h 1686560"/>
              <a:gd name="connsiteX13" fmla="*/ 0 w 944880"/>
              <a:gd name="connsiteY13" fmla="*/ 1381760 h 1686560"/>
              <a:gd name="connsiteX14" fmla="*/ 10160 w 944880"/>
              <a:gd name="connsiteY14" fmla="*/ 1686560 h 1686560"/>
              <a:gd name="connsiteX15" fmla="*/ 833120 w 944880"/>
              <a:gd name="connsiteY15" fmla="*/ 1686560 h 1686560"/>
              <a:gd name="connsiteX16" fmla="*/ 802640 w 944880"/>
              <a:gd name="connsiteY16" fmla="*/ 1259840 h 1686560"/>
              <a:gd name="connsiteX17" fmla="*/ 944880 w 944880"/>
              <a:gd name="connsiteY17" fmla="*/ 873760 h 1686560"/>
              <a:gd name="connsiteX18" fmla="*/ 914400 w 944880"/>
              <a:gd name="connsiteY18" fmla="*/ 538480 h 1686560"/>
              <a:gd name="connsiteX19" fmla="*/ 812800 w 944880"/>
              <a:gd name="connsiteY19" fmla="*/ 233680 h 1686560"/>
              <a:gd name="connsiteX20" fmla="*/ 721360 w 944880"/>
              <a:gd name="connsiteY20" fmla="*/ 10160 h 1686560"/>
              <a:gd name="connsiteX21" fmla="*/ 558800 w 944880"/>
              <a:gd name="connsiteY21" fmla="*/ 0 h 1686560"/>
              <a:gd name="connsiteX22" fmla="*/ 254000 w 94488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42240 w 934720"/>
              <a:gd name="connsiteY7" fmla="*/ 751840 h 1686560"/>
              <a:gd name="connsiteX8" fmla="*/ 132080 w 934720"/>
              <a:gd name="connsiteY8" fmla="*/ 822960 h 1686560"/>
              <a:gd name="connsiteX9" fmla="*/ 101600 w 934720"/>
              <a:gd name="connsiteY9" fmla="*/ 904240 h 1686560"/>
              <a:gd name="connsiteX10" fmla="*/ 91440 w 934720"/>
              <a:gd name="connsiteY10" fmla="*/ 985520 h 1686560"/>
              <a:gd name="connsiteX11" fmla="*/ 60960 w 934720"/>
              <a:gd name="connsiteY11" fmla="*/ 111760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42240 w 934720"/>
              <a:gd name="connsiteY7" fmla="*/ 751840 h 1686560"/>
              <a:gd name="connsiteX8" fmla="*/ 132080 w 934720"/>
              <a:gd name="connsiteY8" fmla="*/ 822960 h 1686560"/>
              <a:gd name="connsiteX9" fmla="*/ 101600 w 934720"/>
              <a:gd name="connsiteY9" fmla="*/ 904240 h 1686560"/>
              <a:gd name="connsiteX10" fmla="*/ 81280 w 934720"/>
              <a:gd name="connsiteY10" fmla="*/ 1026160 h 1686560"/>
              <a:gd name="connsiteX11" fmla="*/ 60960 w 934720"/>
              <a:gd name="connsiteY11" fmla="*/ 111760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42240 w 934720"/>
              <a:gd name="connsiteY7" fmla="*/ 751840 h 1686560"/>
              <a:gd name="connsiteX8" fmla="*/ 132080 w 934720"/>
              <a:gd name="connsiteY8" fmla="*/ 822960 h 1686560"/>
              <a:gd name="connsiteX9" fmla="*/ 132080 w 934720"/>
              <a:gd name="connsiteY9" fmla="*/ 924560 h 1686560"/>
              <a:gd name="connsiteX10" fmla="*/ 81280 w 934720"/>
              <a:gd name="connsiteY10" fmla="*/ 1026160 h 1686560"/>
              <a:gd name="connsiteX11" fmla="*/ 60960 w 934720"/>
              <a:gd name="connsiteY11" fmla="*/ 111760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42240 w 934720"/>
              <a:gd name="connsiteY7" fmla="*/ 751840 h 1686560"/>
              <a:gd name="connsiteX8" fmla="*/ 132080 w 934720"/>
              <a:gd name="connsiteY8" fmla="*/ 822960 h 1686560"/>
              <a:gd name="connsiteX9" fmla="*/ 81280 w 934720"/>
              <a:gd name="connsiteY9" fmla="*/ 944880 h 1686560"/>
              <a:gd name="connsiteX10" fmla="*/ 81280 w 934720"/>
              <a:gd name="connsiteY10" fmla="*/ 1026160 h 1686560"/>
              <a:gd name="connsiteX11" fmla="*/ 60960 w 934720"/>
              <a:gd name="connsiteY11" fmla="*/ 111760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42240 w 934720"/>
              <a:gd name="connsiteY7" fmla="*/ 751840 h 1686560"/>
              <a:gd name="connsiteX8" fmla="*/ 132080 w 934720"/>
              <a:gd name="connsiteY8" fmla="*/ 822960 h 1686560"/>
              <a:gd name="connsiteX9" fmla="*/ 111760 w 934720"/>
              <a:gd name="connsiteY9" fmla="*/ 934720 h 1686560"/>
              <a:gd name="connsiteX10" fmla="*/ 81280 w 934720"/>
              <a:gd name="connsiteY10" fmla="*/ 1026160 h 1686560"/>
              <a:gd name="connsiteX11" fmla="*/ 60960 w 934720"/>
              <a:gd name="connsiteY11" fmla="*/ 111760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42240 w 934720"/>
              <a:gd name="connsiteY7" fmla="*/ 751840 h 1686560"/>
              <a:gd name="connsiteX8" fmla="*/ 121920 w 934720"/>
              <a:gd name="connsiteY8" fmla="*/ 853440 h 1686560"/>
              <a:gd name="connsiteX9" fmla="*/ 111760 w 934720"/>
              <a:gd name="connsiteY9" fmla="*/ 934720 h 1686560"/>
              <a:gd name="connsiteX10" fmla="*/ 81280 w 934720"/>
              <a:gd name="connsiteY10" fmla="*/ 1026160 h 1686560"/>
              <a:gd name="connsiteX11" fmla="*/ 60960 w 934720"/>
              <a:gd name="connsiteY11" fmla="*/ 111760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72720 w 934720"/>
              <a:gd name="connsiteY7" fmla="*/ 751840 h 1686560"/>
              <a:gd name="connsiteX8" fmla="*/ 121920 w 934720"/>
              <a:gd name="connsiteY8" fmla="*/ 853440 h 1686560"/>
              <a:gd name="connsiteX9" fmla="*/ 111760 w 934720"/>
              <a:gd name="connsiteY9" fmla="*/ 934720 h 1686560"/>
              <a:gd name="connsiteX10" fmla="*/ 81280 w 934720"/>
              <a:gd name="connsiteY10" fmla="*/ 1026160 h 1686560"/>
              <a:gd name="connsiteX11" fmla="*/ 60960 w 934720"/>
              <a:gd name="connsiteY11" fmla="*/ 111760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72720 w 934720"/>
              <a:gd name="connsiteY7" fmla="*/ 751840 h 1686560"/>
              <a:gd name="connsiteX8" fmla="*/ 152400 w 934720"/>
              <a:gd name="connsiteY8" fmla="*/ 853440 h 1686560"/>
              <a:gd name="connsiteX9" fmla="*/ 111760 w 934720"/>
              <a:gd name="connsiteY9" fmla="*/ 934720 h 1686560"/>
              <a:gd name="connsiteX10" fmla="*/ 81280 w 934720"/>
              <a:gd name="connsiteY10" fmla="*/ 1026160 h 1686560"/>
              <a:gd name="connsiteX11" fmla="*/ 60960 w 934720"/>
              <a:gd name="connsiteY11" fmla="*/ 111760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72720 w 934720"/>
              <a:gd name="connsiteY7" fmla="*/ 751840 h 1686560"/>
              <a:gd name="connsiteX8" fmla="*/ 152400 w 934720"/>
              <a:gd name="connsiteY8" fmla="*/ 853440 h 1686560"/>
              <a:gd name="connsiteX9" fmla="*/ 111760 w 934720"/>
              <a:gd name="connsiteY9" fmla="*/ 934720 h 1686560"/>
              <a:gd name="connsiteX10" fmla="*/ 81280 w 934720"/>
              <a:gd name="connsiteY10" fmla="*/ 1026160 h 1686560"/>
              <a:gd name="connsiteX11" fmla="*/ 91440 w 934720"/>
              <a:gd name="connsiteY11" fmla="*/ 112776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72720 w 934720"/>
              <a:gd name="connsiteY7" fmla="*/ 751840 h 1686560"/>
              <a:gd name="connsiteX8" fmla="*/ 152400 w 934720"/>
              <a:gd name="connsiteY8" fmla="*/ 853440 h 1686560"/>
              <a:gd name="connsiteX9" fmla="*/ 111760 w 934720"/>
              <a:gd name="connsiteY9" fmla="*/ 934720 h 1686560"/>
              <a:gd name="connsiteX10" fmla="*/ 81280 w 934720"/>
              <a:gd name="connsiteY10" fmla="*/ 1026160 h 1686560"/>
              <a:gd name="connsiteX11" fmla="*/ 60960 w 934720"/>
              <a:gd name="connsiteY11" fmla="*/ 113792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72720 w 934720"/>
              <a:gd name="connsiteY7" fmla="*/ 751840 h 1686560"/>
              <a:gd name="connsiteX8" fmla="*/ 152400 w 934720"/>
              <a:gd name="connsiteY8" fmla="*/ 853440 h 1686560"/>
              <a:gd name="connsiteX9" fmla="*/ 111760 w 934720"/>
              <a:gd name="connsiteY9" fmla="*/ 934720 h 1686560"/>
              <a:gd name="connsiteX10" fmla="*/ 121920 w 934720"/>
              <a:gd name="connsiteY10" fmla="*/ 1016000 h 1686560"/>
              <a:gd name="connsiteX11" fmla="*/ 60960 w 934720"/>
              <a:gd name="connsiteY11" fmla="*/ 113792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72720 w 934720"/>
              <a:gd name="connsiteY7" fmla="*/ 751840 h 1686560"/>
              <a:gd name="connsiteX8" fmla="*/ 152400 w 934720"/>
              <a:gd name="connsiteY8" fmla="*/ 853440 h 1686560"/>
              <a:gd name="connsiteX9" fmla="*/ 111760 w 934720"/>
              <a:gd name="connsiteY9" fmla="*/ 934720 h 1686560"/>
              <a:gd name="connsiteX10" fmla="*/ 91440 w 934720"/>
              <a:gd name="connsiteY10" fmla="*/ 1036320 h 1686560"/>
              <a:gd name="connsiteX11" fmla="*/ 60960 w 934720"/>
              <a:gd name="connsiteY11" fmla="*/ 113792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72720 w 934720"/>
              <a:gd name="connsiteY7" fmla="*/ 751840 h 1686560"/>
              <a:gd name="connsiteX8" fmla="*/ 121920 w 934720"/>
              <a:gd name="connsiteY8" fmla="*/ 843280 h 1686560"/>
              <a:gd name="connsiteX9" fmla="*/ 111760 w 934720"/>
              <a:gd name="connsiteY9" fmla="*/ 934720 h 1686560"/>
              <a:gd name="connsiteX10" fmla="*/ 91440 w 934720"/>
              <a:gd name="connsiteY10" fmla="*/ 1036320 h 1686560"/>
              <a:gd name="connsiteX11" fmla="*/ 60960 w 934720"/>
              <a:gd name="connsiteY11" fmla="*/ 113792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42240 w 934720"/>
              <a:gd name="connsiteY7" fmla="*/ 741680 h 1686560"/>
              <a:gd name="connsiteX8" fmla="*/ 121920 w 934720"/>
              <a:gd name="connsiteY8" fmla="*/ 843280 h 1686560"/>
              <a:gd name="connsiteX9" fmla="*/ 111760 w 934720"/>
              <a:gd name="connsiteY9" fmla="*/ 934720 h 1686560"/>
              <a:gd name="connsiteX10" fmla="*/ 91440 w 934720"/>
              <a:gd name="connsiteY10" fmla="*/ 1036320 h 1686560"/>
              <a:gd name="connsiteX11" fmla="*/ 60960 w 934720"/>
              <a:gd name="connsiteY11" fmla="*/ 113792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42240 w 934720"/>
              <a:gd name="connsiteY7" fmla="*/ 741680 h 1686560"/>
              <a:gd name="connsiteX8" fmla="*/ 121920 w 934720"/>
              <a:gd name="connsiteY8" fmla="*/ 843280 h 1686560"/>
              <a:gd name="connsiteX9" fmla="*/ 71120 w 934720"/>
              <a:gd name="connsiteY9" fmla="*/ 934720 h 1686560"/>
              <a:gd name="connsiteX10" fmla="*/ 91440 w 934720"/>
              <a:gd name="connsiteY10" fmla="*/ 1036320 h 1686560"/>
              <a:gd name="connsiteX11" fmla="*/ 60960 w 934720"/>
              <a:gd name="connsiteY11" fmla="*/ 113792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82880 w 934720"/>
              <a:gd name="connsiteY6" fmla="*/ 680720 h 1686560"/>
              <a:gd name="connsiteX7" fmla="*/ 142240 w 934720"/>
              <a:gd name="connsiteY7" fmla="*/ 741680 h 1686560"/>
              <a:gd name="connsiteX8" fmla="*/ 121920 w 934720"/>
              <a:gd name="connsiteY8" fmla="*/ 843280 h 1686560"/>
              <a:gd name="connsiteX9" fmla="*/ 101600 w 934720"/>
              <a:gd name="connsiteY9" fmla="*/ 934720 h 1686560"/>
              <a:gd name="connsiteX10" fmla="*/ 91440 w 934720"/>
              <a:gd name="connsiteY10" fmla="*/ 1036320 h 1686560"/>
              <a:gd name="connsiteX11" fmla="*/ 60960 w 934720"/>
              <a:gd name="connsiteY11" fmla="*/ 113792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34720 h 1686560"/>
              <a:gd name="connsiteX10" fmla="*/ 91440 w 934720"/>
              <a:gd name="connsiteY10" fmla="*/ 1036320 h 1686560"/>
              <a:gd name="connsiteX11" fmla="*/ 60960 w 934720"/>
              <a:gd name="connsiteY11" fmla="*/ 113792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34720 h 1686560"/>
              <a:gd name="connsiteX10" fmla="*/ 50800 w 934720"/>
              <a:gd name="connsiteY10" fmla="*/ 1036320 h 1686560"/>
              <a:gd name="connsiteX11" fmla="*/ 60960 w 934720"/>
              <a:gd name="connsiteY11" fmla="*/ 113792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34720 h 1686560"/>
              <a:gd name="connsiteX10" fmla="*/ 101600 w 934720"/>
              <a:gd name="connsiteY10" fmla="*/ 1016000 h 1686560"/>
              <a:gd name="connsiteX11" fmla="*/ 60960 w 934720"/>
              <a:gd name="connsiteY11" fmla="*/ 1137920 h 1686560"/>
              <a:gd name="connsiteX12" fmla="*/ 4064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34720 h 1686560"/>
              <a:gd name="connsiteX10" fmla="*/ 101600 w 934720"/>
              <a:gd name="connsiteY10" fmla="*/ 1016000 h 1686560"/>
              <a:gd name="connsiteX11" fmla="*/ 60960 w 934720"/>
              <a:gd name="connsiteY11" fmla="*/ 1137920 h 1686560"/>
              <a:gd name="connsiteX12" fmla="*/ 81280 w 934720"/>
              <a:gd name="connsiteY12" fmla="*/ 127000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34720 h 1686560"/>
              <a:gd name="connsiteX10" fmla="*/ 101600 w 934720"/>
              <a:gd name="connsiteY10" fmla="*/ 1016000 h 1686560"/>
              <a:gd name="connsiteX11" fmla="*/ 60960 w 934720"/>
              <a:gd name="connsiteY11" fmla="*/ 1137920 h 1686560"/>
              <a:gd name="connsiteX12" fmla="*/ 0 w 934720"/>
              <a:gd name="connsiteY12" fmla="*/ 124968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34720 h 1686560"/>
              <a:gd name="connsiteX10" fmla="*/ 101600 w 934720"/>
              <a:gd name="connsiteY10" fmla="*/ 1016000 h 1686560"/>
              <a:gd name="connsiteX11" fmla="*/ 60960 w 934720"/>
              <a:gd name="connsiteY11" fmla="*/ 1137920 h 1686560"/>
              <a:gd name="connsiteX12" fmla="*/ 45720 w 934720"/>
              <a:gd name="connsiteY12" fmla="*/ 125730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34720 h 1686560"/>
              <a:gd name="connsiteX10" fmla="*/ 71120 w 934720"/>
              <a:gd name="connsiteY10" fmla="*/ 1016000 h 1686560"/>
              <a:gd name="connsiteX11" fmla="*/ 60960 w 934720"/>
              <a:gd name="connsiteY11" fmla="*/ 1137920 h 1686560"/>
              <a:gd name="connsiteX12" fmla="*/ 45720 w 934720"/>
              <a:gd name="connsiteY12" fmla="*/ 125730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1120 w 934720"/>
              <a:gd name="connsiteY10" fmla="*/ 1016000 h 1686560"/>
              <a:gd name="connsiteX11" fmla="*/ 60960 w 934720"/>
              <a:gd name="connsiteY11" fmla="*/ 1137920 h 1686560"/>
              <a:gd name="connsiteX12" fmla="*/ 45720 w 934720"/>
              <a:gd name="connsiteY12" fmla="*/ 1257300 h 1686560"/>
              <a:gd name="connsiteX13" fmla="*/ 40640 w 934720"/>
              <a:gd name="connsiteY13" fmla="*/ 141224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1120 w 934720"/>
              <a:gd name="connsiteY10" fmla="*/ 1016000 h 1686560"/>
              <a:gd name="connsiteX11" fmla="*/ 60960 w 934720"/>
              <a:gd name="connsiteY11" fmla="*/ 1137920 h 1686560"/>
              <a:gd name="connsiteX12" fmla="*/ 45720 w 934720"/>
              <a:gd name="connsiteY12" fmla="*/ 1257300 h 1686560"/>
              <a:gd name="connsiteX13" fmla="*/ 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1120 w 934720"/>
              <a:gd name="connsiteY10" fmla="*/ 101600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10160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0480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457200 w 934720"/>
              <a:gd name="connsiteY3" fmla="*/ 152400 h 1686560"/>
              <a:gd name="connsiteX4" fmla="*/ 320040 w 934720"/>
              <a:gd name="connsiteY4" fmla="*/ 40386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47040 w 934720"/>
              <a:gd name="connsiteY2" fmla="*/ 162560 h 1686560"/>
              <a:gd name="connsiteX3" fmla="*/ 396240 w 934720"/>
              <a:gd name="connsiteY3" fmla="*/ 228600 h 1686560"/>
              <a:gd name="connsiteX4" fmla="*/ 320040 w 934720"/>
              <a:gd name="connsiteY4" fmla="*/ 40386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396240 w 934720"/>
              <a:gd name="connsiteY3" fmla="*/ 228600 h 1686560"/>
              <a:gd name="connsiteX4" fmla="*/ 320040 w 934720"/>
              <a:gd name="connsiteY4" fmla="*/ 40386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373380 w 934720"/>
              <a:gd name="connsiteY3" fmla="*/ 259080 h 1686560"/>
              <a:gd name="connsiteX4" fmla="*/ 320040 w 934720"/>
              <a:gd name="connsiteY4" fmla="*/ 40386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373380 w 934720"/>
              <a:gd name="connsiteY3" fmla="*/ 259080 h 1686560"/>
              <a:gd name="connsiteX4" fmla="*/ 320040 w 934720"/>
              <a:gd name="connsiteY4" fmla="*/ 41910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373380 w 934720"/>
              <a:gd name="connsiteY3" fmla="*/ 259080 h 1686560"/>
              <a:gd name="connsiteX4" fmla="*/ 320040 w 934720"/>
              <a:gd name="connsiteY4" fmla="*/ 41910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373380 w 934720"/>
              <a:gd name="connsiteY3" fmla="*/ 25908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373380 w 934720"/>
              <a:gd name="connsiteY3" fmla="*/ 25908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403860 w 934720"/>
              <a:gd name="connsiteY3" fmla="*/ 25908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3962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3962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3962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3962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3962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3962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411480 w 934720"/>
              <a:gd name="connsiteY3" fmla="*/ 26670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411480 w 934720"/>
              <a:gd name="connsiteY3" fmla="*/ 26670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77520 w 934720"/>
              <a:gd name="connsiteY2" fmla="*/ 139700 h 1686560"/>
              <a:gd name="connsiteX3" fmla="*/ 3581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39420 w 934720"/>
              <a:gd name="connsiteY2" fmla="*/ 162560 h 1686560"/>
              <a:gd name="connsiteX3" fmla="*/ 3581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39420 w 934720"/>
              <a:gd name="connsiteY2" fmla="*/ 162560 h 1686560"/>
              <a:gd name="connsiteX3" fmla="*/ 3581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792480 w 934720"/>
              <a:gd name="connsiteY16" fmla="*/ 125984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39420 w 934720"/>
              <a:gd name="connsiteY2" fmla="*/ 162560 h 1686560"/>
              <a:gd name="connsiteX3" fmla="*/ 3581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845820 w 934720"/>
              <a:gd name="connsiteY16" fmla="*/ 126746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39420 w 934720"/>
              <a:gd name="connsiteY2" fmla="*/ 162560 h 1686560"/>
              <a:gd name="connsiteX3" fmla="*/ 3581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845820 w 934720"/>
              <a:gd name="connsiteY16" fmla="*/ 126746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39420 w 934720"/>
              <a:gd name="connsiteY2" fmla="*/ 162560 h 1686560"/>
              <a:gd name="connsiteX3" fmla="*/ 3581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868680 w 934720"/>
              <a:gd name="connsiteY16" fmla="*/ 130556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39420 w 934720"/>
              <a:gd name="connsiteY2" fmla="*/ 162560 h 1686560"/>
              <a:gd name="connsiteX3" fmla="*/ 3581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868680 w 934720"/>
              <a:gd name="connsiteY16" fmla="*/ 130556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508000 w 934720"/>
              <a:gd name="connsiteY0" fmla="*/ 30480 h 1686560"/>
              <a:gd name="connsiteX1" fmla="*/ 518160 w 934720"/>
              <a:gd name="connsiteY1" fmla="*/ 60960 h 1686560"/>
              <a:gd name="connsiteX2" fmla="*/ 439420 w 934720"/>
              <a:gd name="connsiteY2" fmla="*/ 162560 h 1686560"/>
              <a:gd name="connsiteX3" fmla="*/ 358140 w 934720"/>
              <a:gd name="connsiteY3" fmla="*/ 312420 h 1686560"/>
              <a:gd name="connsiteX4" fmla="*/ 281940 w 934720"/>
              <a:gd name="connsiteY4" fmla="*/ 426720 h 1686560"/>
              <a:gd name="connsiteX5" fmla="*/ 213360 w 934720"/>
              <a:gd name="connsiteY5" fmla="*/ 579120 h 1686560"/>
              <a:gd name="connsiteX6" fmla="*/ 172720 w 934720"/>
              <a:gd name="connsiteY6" fmla="*/ 670560 h 1686560"/>
              <a:gd name="connsiteX7" fmla="*/ 142240 w 934720"/>
              <a:gd name="connsiteY7" fmla="*/ 741680 h 1686560"/>
              <a:gd name="connsiteX8" fmla="*/ 121920 w 934720"/>
              <a:gd name="connsiteY8" fmla="*/ 843280 h 1686560"/>
              <a:gd name="connsiteX9" fmla="*/ 101600 w 934720"/>
              <a:gd name="connsiteY9" fmla="*/ 927100 h 1686560"/>
              <a:gd name="connsiteX10" fmla="*/ 78740 w 934720"/>
              <a:gd name="connsiteY10" fmla="*/ 1023620 h 1686560"/>
              <a:gd name="connsiteX11" fmla="*/ 60960 w 934720"/>
              <a:gd name="connsiteY11" fmla="*/ 1137920 h 1686560"/>
              <a:gd name="connsiteX12" fmla="*/ 45720 w 934720"/>
              <a:gd name="connsiteY12" fmla="*/ 1257300 h 1686560"/>
              <a:gd name="connsiteX13" fmla="*/ 38100 w 934720"/>
              <a:gd name="connsiteY13" fmla="*/ 1419860 h 1686560"/>
              <a:gd name="connsiteX14" fmla="*/ 0 w 934720"/>
              <a:gd name="connsiteY14" fmla="*/ 1686560 h 1686560"/>
              <a:gd name="connsiteX15" fmla="*/ 822960 w 934720"/>
              <a:gd name="connsiteY15" fmla="*/ 1686560 h 1686560"/>
              <a:gd name="connsiteX16" fmla="*/ 868680 w 934720"/>
              <a:gd name="connsiteY16" fmla="*/ 1305560 h 1686560"/>
              <a:gd name="connsiteX17" fmla="*/ 934720 w 934720"/>
              <a:gd name="connsiteY17" fmla="*/ 873760 h 1686560"/>
              <a:gd name="connsiteX18" fmla="*/ 904240 w 934720"/>
              <a:gd name="connsiteY18" fmla="*/ 538480 h 1686560"/>
              <a:gd name="connsiteX19" fmla="*/ 802640 w 934720"/>
              <a:gd name="connsiteY19" fmla="*/ 233680 h 1686560"/>
              <a:gd name="connsiteX20" fmla="*/ 711200 w 934720"/>
              <a:gd name="connsiteY20" fmla="*/ 10160 h 1686560"/>
              <a:gd name="connsiteX21" fmla="*/ 548640 w 934720"/>
              <a:gd name="connsiteY21" fmla="*/ 0 h 1686560"/>
              <a:gd name="connsiteX22" fmla="*/ 243840 w 934720"/>
              <a:gd name="connsiteY22" fmla="*/ 508000 h 1686560"/>
              <a:gd name="connsiteX0" fmla="*/ 469900 w 896620"/>
              <a:gd name="connsiteY0" fmla="*/ 30480 h 1686560"/>
              <a:gd name="connsiteX1" fmla="*/ 480060 w 896620"/>
              <a:gd name="connsiteY1" fmla="*/ 60960 h 1686560"/>
              <a:gd name="connsiteX2" fmla="*/ 401320 w 896620"/>
              <a:gd name="connsiteY2" fmla="*/ 162560 h 1686560"/>
              <a:gd name="connsiteX3" fmla="*/ 320040 w 896620"/>
              <a:gd name="connsiteY3" fmla="*/ 312420 h 1686560"/>
              <a:gd name="connsiteX4" fmla="*/ 243840 w 896620"/>
              <a:gd name="connsiteY4" fmla="*/ 426720 h 1686560"/>
              <a:gd name="connsiteX5" fmla="*/ 175260 w 896620"/>
              <a:gd name="connsiteY5" fmla="*/ 579120 h 1686560"/>
              <a:gd name="connsiteX6" fmla="*/ 134620 w 896620"/>
              <a:gd name="connsiteY6" fmla="*/ 670560 h 1686560"/>
              <a:gd name="connsiteX7" fmla="*/ 104140 w 896620"/>
              <a:gd name="connsiteY7" fmla="*/ 741680 h 1686560"/>
              <a:gd name="connsiteX8" fmla="*/ 83820 w 896620"/>
              <a:gd name="connsiteY8" fmla="*/ 843280 h 1686560"/>
              <a:gd name="connsiteX9" fmla="*/ 63500 w 896620"/>
              <a:gd name="connsiteY9" fmla="*/ 927100 h 1686560"/>
              <a:gd name="connsiteX10" fmla="*/ 40640 w 896620"/>
              <a:gd name="connsiteY10" fmla="*/ 1023620 h 1686560"/>
              <a:gd name="connsiteX11" fmla="*/ 22860 w 896620"/>
              <a:gd name="connsiteY11" fmla="*/ 1137920 h 1686560"/>
              <a:gd name="connsiteX12" fmla="*/ 7620 w 896620"/>
              <a:gd name="connsiteY12" fmla="*/ 1257300 h 1686560"/>
              <a:gd name="connsiteX13" fmla="*/ 0 w 896620"/>
              <a:gd name="connsiteY13" fmla="*/ 1419860 h 1686560"/>
              <a:gd name="connsiteX14" fmla="*/ 0 w 896620"/>
              <a:gd name="connsiteY14" fmla="*/ 1686560 h 1686560"/>
              <a:gd name="connsiteX15" fmla="*/ 784860 w 896620"/>
              <a:gd name="connsiteY15" fmla="*/ 1686560 h 1686560"/>
              <a:gd name="connsiteX16" fmla="*/ 830580 w 896620"/>
              <a:gd name="connsiteY16" fmla="*/ 1305560 h 1686560"/>
              <a:gd name="connsiteX17" fmla="*/ 896620 w 896620"/>
              <a:gd name="connsiteY17" fmla="*/ 873760 h 1686560"/>
              <a:gd name="connsiteX18" fmla="*/ 866140 w 896620"/>
              <a:gd name="connsiteY18" fmla="*/ 538480 h 1686560"/>
              <a:gd name="connsiteX19" fmla="*/ 764540 w 896620"/>
              <a:gd name="connsiteY19" fmla="*/ 233680 h 1686560"/>
              <a:gd name="connsiteX20" fmla="*/ 673100 w 896620"/>
              <a:gd name="connsiteY20" fmla="*/ 10160 h 1686560"/>
              <a:gd name="connsiteX21" fmla="*/ 510540 w 896620"/>
              <a:gd name="connsiteY21" fmla="*/ 0 h 1686560"/>
              <a:gd name="connsiteX22" fmla="*/ 205740 w 896620"/>
              <a:gd name="connsiteY22" fmla="*/ 508000 h 1686560"/>
              <a:gd name="connsiteX0" fmla="*/ 469900 w 896620"/>
              <a:gd name="connsiteY0" fmla="*/ 30480 h 1686560"/>
              <a:gd name="connsiteX1" fmla="*/ 480060 w 896620"/>
              <a:gd name="connsiteY1" fmla="*/ 60960 h 1686560"/>
              <a:gd name="connsiteX2" fmla="*/ 401320 w 896620"/>
              <a:gd name="connsiteY2" fmla="*/ 162560 h 1686560"/>
              <a:gd name="connsiteX3" fmla="*/ 320040 w 896620"/>
              <a:gd name="connsiteY3" fmla="*/ 312420 h 1686560"/>
              <a:gd name="connsiteX4" fmla="*/ 243840 w 896620"/>
              <a:gd name="connsiteY4" fmla="*/ 426720 h 1686560"/>
              <a:gd name="connsiteX5" fmla="*/ 175260 w 896620"/>
              <a:gd name="connsiteY5" fmla="*/ 579120 h 1686560"/>
              <a:gd name="connsiteX6" fmla="*/ 134620 w 896620"/>
              <a:gd name="connsiteY6" fmla="*/ 670560 h 1686560"/>
              <a:gd name="connsiteX7" fmla="*/ 104140 w 896620"/>
              <a:gd name="connsiteY7" fmla="*/ 741680 h 1686560"/>
              <a:gd name="connsiteX8" fmla="*/ 83820 w 896620"/>
              <a:gd name="connsiteY8" fmla="*/ 843280 h 1686560"/>
              <a:gd name="connsiteX9" fmla="*/ 63500 w 896620"/>
              <a:gd name="connsiteY9" fmla="*/ 927100 h 1686560"/>
              <a:gd name="connsiteX10" fmla="*/ 40640 w 896620"/>
              <a:gd name="connsiteY10" fmla="*/ 1023620 h 1686560"/>
              <a:gd name="connsiteX11" fmla="*/ 22860 w 896620"/>
              <a:gd name="connsiteY11" fmla="*/ 1137920 h 1686560"/>
              <a:gd name="connsiteX12" fmla="*/ 7620 w 896620"/>
              <a:gd name="connsiteY12" fmla="*/ 1257300 h 1686560"/>
              <a:gd name="connsiteX13" fmla="*/ 0 w 896620"/>
              <a:gd name="connsiteY13" fmla="*/ 1419860 h 1686560"/>
              <a:gd name="connsiteX14" fmla="*/ 0 w 896620"/>
              <a:gd name="connsiteY14" fmla="*/ 1686560 h 1686560"/>
              <a:gd name="connsiteX15" fmla="*/ 784860 w 896620"/>
              <a:gd name="connsiteY15" fmla="*/ 1686560 h 1686560"/>
              <a:gd name="connsiteX16" fmla="*/ 830580 w 896620"/>
              <a:gd name="connsiteY16" fmla="*/ 1305560 h 1686560"/>
              <a:gd name="connsiteX17" fmla="*/ 896620 w 896620"/>
              <a:gd name="connsiteY17" fmla="*/ 873760 h 1686560"/>
              <a:gd name="connsiteX18" fmla="*/ 866140 w 896620"/>
              <a:gd name="connsiteY18" fmla="*/ 538480 h 1686560"/>
              <a:gd name="connsiteX19" fmla="*/ 787400 w 896620"/>
              <a:gd name="connsiteY19" fmla="*/ 226060 h 1686560"/>
              <a:gd name="connsiteX20" fmla="*/ 673100 w 896620"/>
              <a:gd name="connsiteY20" fmla="*/ 10160 h 1686560"/>
              <a:gd name="connsiteX21" fmla="*/ 510540 w 896620"/>
              <a:gd name="connsiteY21" fmla="*/ 0 h 1686560"/>
              <a:gd name="connsiteX22" fmla="*/ 205740 w 896620"/>
              <a:gd name="connsiteY22" fmla="*/ 508000 h 1686560"/>
              <a:gd name="connsiteX0" fmla="*/ 469900 w 896620"/>
              <a:gd name="connsiteY0" fmla="*/ 30480 h 1686560"/>
              <a:gd name="connsiteX1" fmla="*/ 480060 w 896620"/>
              <a:gd name="connsiteY1" fmla="*/ 60960 h 1686560"/>
              <a:gd name="connsiteX2" fmla="*/ 401320 w 896620"/>
              <a:gd name="connsiteY2" fmla="*/ 162560 h 1686560"/>
              <a:gd name="connsiteX3" fmla="*/ 320040 w 896620"/>
              <a:gd name="connsiteY3" fmla="*/ 312420 h 1686560"/>
              <a:gd name="connsiteX4" fmla="*/ 243840 w 896620"/>
              <a:gd name="connsiteY4" fmla="*/ 426720 h 1686560"/>
              <a:gd name="connsiteX5" fmla="*/ 175260 w 896620"/>
              <a:gd name="connsiteY5" fmla="*/ 579120 h 1686560"/>
              <a:gd name="connsiteX6" fmla="*/ 134620 w 896620"/>
              <a:gd name="connsiteY6" fmla="*/ 670560 h 1686560"/>
              <a:gd name="connsiteX7" fmla="*/ 119380 w 896620"/>
              <a:gd name="connsiteY7" fmla="*/ 734060 h 1686560"/>
              <a:gd name="connsiteX8" fmla="*/ 83820 w 896620"/>
              <a:gd name="connsiteY8" fmla="*/ 843280 h 1686560"/>
              <a:gd name="connsiteX9" fmla="*/ 63500 w 896620"/>
              <a:gd name="connsiteY9" fmla="*/ 927100 h 1686560"/>
              <a:gd name="connsiteX10" fmla="*/ 40640 w 896620"/>
              <a:gd name="connsiteY10" fmla="*/ 1023620 h 1686560"/>
              <a:gd name="connsiteX11" fmla="*/ 22860 w 896620"/>
              <a:gd name="connsiteY11" fmla="*/ 1137920 h 1686560"/>
              <a:gd name="connsiteX12" fmla="*/ 7620 w 896620"/>
              <a:gd name="connsiteY12" fmla="*/ 1257300 h 1686560"/>
              <a:gd name="connsiteX13" fmla="*/ 0 w 896620"/>
              <a:gd name="connsiteY13" fmla="*/ 1419860 h 1686560"/>
              <a:gd name="connsiteX14" fmla="*/ 0 w 896620"/>
              <a:gd name="connsiteY14" fmla="*/ 1686560 h 1686560"/>
              <a:gd name="connsiteX15" fmla="*/ 784860 w 896620"/>
              <a:gd name="connsiteY15" fmla="*/ 1686560 h 1686560"/>
              <a:gd name="connsiteX16" fmla="*/ 830580 w 896620"/>
              <a:gd name="connsiteY16" fmla="*/ 1305560 h 1686560"/>
              <a:gd name="connsiteX17" fmla="*/ 896620 w 896620"/>
              <a:gd name="connsiteY17" fmla="*/ 873760 h 1686560"/>
              <a:gd name="connsiteX18" fmla="*/ 866140 w 896620"/>
              <a:gd name="connsiteY18" fmla="*/ 538480 h 1686560"/>
              <a:gd name="connsiteX19" fmla="*/ 787400 w 896620"/>
              <a:gd name="connsiteY19" fmla="*/ 226060 h 1686560"/>
              <a:gd name="connsiteX20" fmla="*/ 673100 w 896620"/>
              <a:gd name="connsiteY20" fmla="*/ 10160 h 1686560"/>
              <a:gd name="connsiteX21" fmla="*/ 510540 w 896620"/>
              <a:gd name="connsiteY21" fmla="*/ 0 h 1686560"/>
              <a:gd name="connsiteX22" fmla="*/ 205740 w 896620"/>
              <a:gd name="connsiteY22" fmla="*/ 508000 h 1686560"/>
              <a:gd name="connsiteX0" fmla="*/ 469900 w 896620"/>
              <a:gd name="connsiteY0" fmla="*/ 30480 h 1686560"/>
              <a:gd name="connsiteX1" fmla="*/ 480060 w 896620"/>
              <a:gd name="connsiteY1" fmla="*/ 60960 h 1686560"/>
              <a:gd name="connsiteX2" fmla="*/ 401320 w 896620"/>
              <a:gd name="connsiteY2" fmla="*/ 162560 h 1686560"/>
              <a:gd name="connsiteX3" fmla="*/ 320040 w 896620"/>
              <a:gd name="connsiteY3" fmla="*/ 312420 h 1686560"/>
              <a:gd name="connsiteX4" fmla="*/ 243840 w 896620"/>
              <a:gd name="connsiteY4" fmla="*/ 426720 h 1686560"/>
              <a:gd name="connsiteX5" fmla="*/ 175260 w 896620"/>
              <a:gd name="connsiteY5" fmla="*/ 579120 h 1686560"/>
              <a:gd name="connsiteX6" fmla="*/ 134620 w 896620"/>
              <a:gd name="connsiteY6" fmla="*/ 670560 h 1686560"/>
              <a:gd name="connsiteX7" fmla="*/ 96520 w 896620"/>
              <a:gd name="connsiteY7" fmla="*/ 734060 h 1686560"/>
              <a:gd name="connsiteX8" fmla="*/ 83820 w 896620"/>
              <a:gd name="connsiteY8" fmla="*/ 843280 h 1686560"/>
              <a:gd name="connsiteX9" fmla="*/ 63500 w 896620"/>
              <a:gd name="connsiteY9" fmla="*/ 927100 h 1686560"/>
              <a:gd name="connsiteX10" fmla="*/ 40640 w 896620"/>
              <a:gd name="connsiteY10" fmla="*/ 1023620 h 1686560"/>
              <a:gd name="connsiteX11" fmla="*/ 22860 w 896620"/>
              <a:gd name="connsiteY11" fmla="*/ 1137920 h 1686560"/>
              <a:gd name="connsiteX12" fmla="*/ 7620 w 896620"/>
              <a:gd name="connsiteY12" fmla="*/ 1257300 h 1686560"/>
              <a:gd name="connsiteX13" fmla="*/ 0 w 896620"/>
              <a:gd name="connsiteY13" fmla="*/ 1419860 h 1686560"/>
              <a:gd name="connsiteX14" fmla="*/ 0 w 896620"/>
              <a:gd name="connsiteY14" fmla="*/ 1686560 h 1686560"/>
              <a:gd name="connsiteX15" fmla="*/ 784860 w 896620"/>
              <a:gd name="connsiteY15" fmla="*/ 1686560 h 1686560"/>
              <a:gd name="connsiteX16" fmla="*/ 830580 w 896620"/>
              <a:gd name="connsiteY16" fmla="*/ 1305560 h 1686560"/>
              <a:gd name="connsiteX17" fmla="*/ 896620 w 896620"/>
              <a:gd name="connsiteY17" fmla="*/ 873760 h 1686560"/>
              <a:gd name="connsiteX18" fmla="*/ 866140 w 896620"/>
              <a:gd name="connsiteY18" fmla="*/ 538480 h 1686560"/>
              <a:gd name="connsiteX19" fmla="*/ 787400 w 896620"/>
              <a:gd name="connsiteY19" fmla="*/ 226060 h 1686560"/>
              <a:gd name="connsiteX20" fmla="*/ 673100 w 896620"/>
              <a:gd name="connsiteY20" fmla="*/ 10160 h 1686560"/>
              <a:gd name="connsiteX21" fmla="*/ 510540 w 896620"/>
              <a:gd name="connsiteY21" fmla="*/ 0 h 1686560"/>
              <a:gd name="connsiteX22" fmla="*/ 205740 w 896620"/>
              <a:gd name="connsiteY22" fmla="*/ 508000 h 1686560"/>
              <a:gd name="connsiteX0" fmla="*/ 469900 w 896620"/>
              <a:gd name="connsiteY0" fmla="*/ 30480 h 1686560"/>
              <a:gd name="connsiteX1" fmla="*/ 480060 w 896620"/>
              <a:gd name="connsiteY1" fmla="*/ 60960 h 1686560"/>
              <a:gd name="connsiteX2" fmla="*/ 401320 w 896620"/>
              <a:gd name="connsiteY2" fmla="*/ 162560 h 1686560"/>
              <a:gd name="connsiteX3" fmla="*/ 320040 w 896620"/>
              <a:gd name="connsiteY3" fmla="*/ 312420 h 1686560"/>
              <a:gd name="connsiteX4" fmla="*/ 243840 w 896620"/>
              <a:gd name="connsiteY4" fmla="*/ 426720 h 1686560"/>
              <a:gd name="connsiteX5" fmla="*/ 175260 w 896620"/>
              <a:gd name="connsiteY5" fmla="*/ 579120 h 1686560"/>
              <a:gd name="connsiteX6" fmla="*/ 134620 w 896620"/>
              <a:gd name="connsiteY6" fmla="*/ 670560 h 1686560"/>
              <a:gd name="connsiteX7" fmla="*/ 119380 w 896620"/>
              <a:gd name="connsiteY7" fmla="*/ 741680 h 1686560"/>
              <a:gd name="connsiteX8" fmla="*/ 83820 w 896620"/>
              <a:gd name="connsiteY8" fmla="*/ 843280 h 1686560"/>
              <a:gd name="connsiteX9" fmla="*/ 63500 w 896620"/>
              <a:gd name="connsiteY9" fmla="*/ 927100 h 1686560"/>
              <a:gd name="connsiteX10" fmla="*/ 40640 w 896620"/>
              <a:gd name="connsiteY10" fmla="*/ 1023620 h 1686560"/>
              <a:gd name="connsiteX11" fmla="*/ 22860 w 896620"/>
              <a:gd name="connsiteY11" fmla="*/ 1137920 h 1686560"/>
              <a:gd name="connsiteX12" fmla="*/ 7620 w 896620"/>
              <a:gd name="connsiteY12" fmla="*/ 1257300 h 1686560"/>
              <a:gd name="connsiteX13" fmla="*/ 0 w 896620"/>
              <a:gd name="connsiteY13" fmla="*/ 1419860 h 1686560"/>
              <a:gd name="connsiteX14" fmla="*/ 0 w 896620"/>
              <a:gd name="connsiteY14" fmla="*/ 1686560 h 1686560"/>
              <a:gd name="connsiteX15" fmla="*/ 784860 w 896620"/>
              <a:gd name="connsiteY15" fmla="*/ 1686560 h 1686560"/>
              <a:gd name="connsiteX16" fmla="*/ 830580 w 896620"/>
              <a:gd name="connsiteY16" fmla="*/ 1305560 h 1686560"/>
              <a:gd name="connsiteX17" fmla="*/ 896620 w 896620"/>
              <a:gd name="connsiteY17" fmla="*/ 873760 h 1686560"/>
              <a:gd name="connsiteX18" fmla="*/ 866140 w 896620"/>
              <a:gd name="connsiteY18" fmla="*/ 538480 h 1686560"/>
              <a:gd name="connsiteX19" fmla="*/ 787400 w 896620"/>
              <a:gd name="connsiteY19" fmla="*/ 226060 h 1686560"/>
              <a:gd name="connsiteX20" fmla="*/ 673100 w 896620"/>
              <a:gd name="connsiteY20" fmla="*/ 10160 h 1686560"/>
              <a:gd name="connsiteX21" fmla="*/ 510540 w 896620"/>
              <a:gd name="connsiteY21" fmla="*/ 0 h 1686560"/>
              <a:gd name="connsiteX22" fmla="*/ 205740 w 896620"/>
              <a:gd name="connsiteY22" fmla="*/ 508000 h 168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6620" h="1686560">
                <a:moveTo>
                  <a:pt x="469900" y="30480"/>
                </a:moveTo>
                <a:lnTo>
                  <a:pt x="480060" y="60960"/>
                </a:lnTo>
                <a:cubicBezTo>
                  <a:pt x="459740" y="84667"/>
                  <a:pt x="422957" y="117843"/>
                  <a:pt x="401320" y="162560"/>
                </a:cubicBezTo>
                <a:cubicBezTo>
                  <a:pt x="344170" y="280670"/>
                  <a:pt x="346287" y="268393"/>
                  <a:pt x="320040" y="312420"/>
                </a:cubicBezTo>
                <a:cubicBezTo>
                  <a:pt x="293793" y="356447"/>
                  <a:pt x="267970" y="382270"/>
                  <a:pt x="243840" y="426720"/>
                </a:cubicBezTo>
                <a:cubicBezTo>
                  <a:pt x="219710" y="471170"/>
                  <a:pt x="193463" y="538480"/>
                  <a:pt x="175260" y="579120"/>
                </a:cubicBezTo>
                <a:cubicBezTo>
                  <a:pt x="157057" y="619760"/>
                  <a:pt x="153248" y="614677"/>
                  <a:pt x="134620" y="670560"/>
                </a:cubicBezTo>
                <a:cubicBezTo>
                  <a:pt x="131118" y="698578"/>
                  <a:pt x="127847" y="712893"/>
                  <a:pt x="119380" y="741680"/>
                </a:cubicBezTo>
                <a:cubicBezTo>
                  <a:pt x="110913" y="770467"/>
                  <a:pt x="93133" y="812377"/>
                  <a:pt x="83820" y="843280"/>
                </a:cubicBezTo>
                <a:cubicBezTo>
                  <a:pt x="74507" y="874183"/>
                  <a:pt x="73660" y="920327"/>
                  <a:pt x="63500" y="927100"/>
                </a:cubicBezTo>
                <a:cubicBezTo>
                  <a:pt x="56727" y="937260"/>
                  <a:pt x="47413" y="988483"/>
                  <a:pt x="40640" y="1023620"/>
                </a:cubicBezTo>
                <a:cubicBezTo>
                  <a:pt x="33867" y="1058757"/>
                  <a:pt x="28363" y="1098973"/>
                  <a:pt x="22860" y="1137920"/>
                </a:cubicBezTo>
                <a:cubicBezTo>
                  <a:pt x="17357" y="1176867"/>
                  <a:pt x="11007" y="1253913"/>
                  <a:pt x="7620" y="1257300"/>
                </a:cubicBezTo>
                <a:lnTo>
                  <a:pt x="0" y="1419860"/>
                </a:lnTo>
                <a:lnTo>
                  <a:pt x="0" y="1686560"/>
                </a:lnTo>
                <a:lnTo>
                  <a:pt x="784860" y="1686560"/>
                </a:lnTo>
                <a:lnTo>
                  <a:pt x="830580" y="1305560"/>
                </a:lnTo>
                <a:cubicBezTo>
                  <a:pt x="865293" y="1143000"/>
                  <a:pt x="869527" y="1005840"/>
                  <a:pt x="896620" y="873760"/>
                </a:cubicBezTo>
                <a:lnTo>
                  <a:pt x="866140" y="538480"/>
                </a:lnTo>
                <a:lnTo>
                  <a:pt x="787400" y="226060"/>
                </a:lnTo>
                <a:lnTo>
                  <a:pt x="673100" y="10160"/>
                </a:lnTo>
                <a:lnTo>
                  <a:pt x="510540" y="0"/>
                </a:lnTo>
                <a:cubicBezTo>
                  <a:pt x="412327" y="128693"/>
                  <a:pt x="324273" y="318347"/>
                  <a:pt x="205740" y="50800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39148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9896"/>
            <a:ext cx="8686800" cy="1211704"/>
          </a:xfrm>
        </p:spPr>
        <p:txBody>
          <a:bodyPr>
            <a:noAutofit/>
          </a:bodyPr>
          <a:lstStyle/>
          <a:p>
            <a:pPr marL="109728" indent="0" algn="ctr">
              <a:buNone/>
            </a:pPr>
            <a:r>
              <a:rPr lang="en-US" sz="3200" dirty="0" smtClean="0">
                <a:latin typeface="Calibri" panose="020F0502020204030204" pitchFamily="34" charset="0"/>
                <a:cs typeface="Calibri" panose="020F0502020204030204" pitchFamily="34" charset="0"/>
              </a:rPr>
              <a:t>In SM: 10 worsen, 2 improve, 11 no change</a:t>
            </a:r>
          </a:p>
          <a:p>
            <a:pPr marL="109728" indent="0" algn="ctr">
              <a:buNone/>
            </a:pPr>
            <a:r>
              <a:rPr lang="en-US" sz="3200" dirty="0" smtClean="0">
                <a:solidFill>
                  <a:schemeClr val="accent2"/>
                </a:solidFill>
                <a:latin typeface="Calibri" panose="020F0502020204030204" pitchFamily="34" charset="0"/>
                <a:cs typeface="Calibri" panose="020F0502020204030204" pitchFamily="34" charset="0"/>
              </a:rPr>
              <a:t>In MV: 8 worsen, 7 improve, 37 no change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04929"/>
            <a:ext cx="7391400" cy="443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6019800"/>
            <a:ext cx="7543800"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Murray Ridge can’t be mitigated; becomes LOS F</a:t>
            </a:r>
          </a:p>
          <a:p>
            <a:pPr algn="ctr"/>
            <a:endParaRPr lang="en-US" sz="2800" dirty="0">
              <a:solidFill>
                <a:schemeClr val="bg1"/>
              </a:solidFill>
            </a:endParaRPr>
          </a:p>
        </p:txBody>
      </p:sp>
    </p:spTree>
    <p:extLst>
      <p:ext uri="{BB962C8B-B14F-4D97-AF65-F5344CB8AC3E}">
        <p14:creationId xmlns:p14="http://schemas.microsoft.com/office/powerpoint/2010/main" val="2977711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333999"/>
            <a:ext cx="8686800" cy="1524001"/>
          </a:xfrm>
        </p:spPr>
        <p:txBody>
          <a:bodyPr>
            <a:noAutofit/>
          </a:bodyPr>
          <a:lstStyle/>
          <a:p>
            <a:pPr marL="109728" indent="0" algn="ctr">
              <a:buNone/>
            </a:pPr>
            <a:r>
              <a:rPr lang="en-US" sz="2800" dirty="0">
                <a:solidFill>
                  <a:schemeClr val="bg2"/>
                </a:solidFill>
                <a:latin typeface="Calibri" panose="020F0502020204030204" pitchFamily="34" charset="0"/>
                <a:cs typeface="Calibri" panose="020F0502020204030204" pitchFamily="34" charset="0"/>
              </a:rPr>
              <a:t>T</a:t>
            </a:r>
            <a:r>
              <a:rPr lang="en-US" sz="2800" b="1" dirty="0" smtClean="0">
                <a:solidFill>
                  <a:schemeClr val="bg2"/>
                </a:solidFill>
                <a:latin typeface="Calibri" panose="020F0502020204030204" pitchFamily="34" charset="0"/>
                <a:cs typeface="Calibri" panose="020F0502020204030204" pitchFamily="34" charset="0"/>
              </a:rPr>
              <a:t>hese improvements could provide more mitigation than indicated by inadequate TIS &amp; VMT study.</a:t>
            </a:r>
            <a:endParaRPr lang="en-US" sz="2800" b="1" dirty="0">
              <a:solidFill>
                <a:schemeClr val="bg2"/>
              </a:solidFill>
              <a:latin typeface="Calibri" panose="020F0502020204030204" pitchFamily="34" charset="0"/>
              <a:cs typeface="Calibri" panose="020F0502020204030204" pitchFamily="34" charset="0"/>
            </a:endParaRPr>
          </a:p>
        </p:txBody>
      </p:sp>
      <p:sp>
        <p:nvSpPr>
          <p:cNvPr id="5" name="Content Placeholder 1"/>
          <p:cNvSpPr txBox="1">
            <a:spLocks/>
          </p:cNvSpPr>
          <p:nvPr/>
        </p:nvSpPr>
        <p:spPr>
          <a:xfrm>
            <a:off x="381000" y="1371600"/>
            <a:ext cx="8534400" cy="22860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685800" indent="-685800">
              <a:spcBef>
                <a:spcPts val="0"/>
              </a:spcBef>
              <a:spcAft>
                <a:spcPts val="3000"/>
              </a:spcAft>
              <a:buClr>
                <a:schemeClr val="accent2"/>
              </a:buClr>
              <a:buFont typeface="Wingdings" panose="05000000000000000000" pitchFamily="2" charset="2"/>
              <a:buChar char="Ø"/>
            </a:pPr>
            <a:r>
              <a:rPr lang="en-US" sz="3600" b="0" dirty="0">
                <a:solidFill>
                  <a:schemeClr val="accent1">
                    <a:lumMod val="75000"/>
                  </a:schemeClr>
                </a:solidFill>
                <a:latin typeface="Calibri" panose="020F0502020204030204" pitchFamily="34" charset="0"/>
                <a:cs typeface="Calibri" panose="020F0502020204030204" pitchFamily="34" charset="0"/>
              </a:rPr>
              <a:t>$41.2 </a:t>
            </a:r>
            <a:r>
              <a:rPr lang="en-US" sz="3600" b="0" dirty="0" smtClean="0">
                <a:solidFill>
                  <a:schemeClr val="accent1">
                    <a:lumMod val="75000"/>
                  </a:schemeClr>
                </a:solidFill>
                <a:latin typeface="Calibri" panose="020F0502020204030204" pitchFamily="34" charset="0"/>
                <a:cs typeface="Calibri" panose="020F0502020204030204" pitchFamily="34" charset="0"/>
              </a:rPr>
              <a:t>million - Friars/SR-163 interchange</a:t>
            </a:r>
          </a:p>
          <a:p>
            <a:pPr marL="685800" indent="-685800">
              <a:spcBef>
                <a:spcPts val="0"/>
              </a:spcBef>
              <a:spcAft>
                <a:spcPts val="4000"/>
              </a:spcAft>
              <a:buClr>
                <a:schemeClr val="accent2"/>
              </a:buClr>
              <a:buFont typeface="Wingdings" panose="05000000000000000000" pitchFamily="2" charset="2"/>
              <a:buChar char="Ø"/>
            </a:pPr>
            <a:r>
              <a:rPr lang="en-US" sz="3600" b="0" dirty="0">
                <a:solidFill>
                  <a:schemeClr val="accent1">
                    <a:lumMod val="75000"/>
                  </a:schemeClr>
                </a:solidFill>
                <a:latin typeface="Calibri" panose="020F0502020204030204" pitchFamily="34" charset="0"/>
                <a:cs typeface="Calibri" panose="020F0502020204030204" pitchFamily="34" charset="0"/>
              </a:rPr>
              <a:t>$13 </a:t>
            </a:r>
            <a:r>
              <a:rPr lang="en-US" sz="3600" b="0" dirty="0" smtClean="0">
                <a:solidFill>
                  <a:schemeClr val="accent1">
                    <a:lumMod val="75000"/>
                  </a:schemeClr>
                </a:solidFill>
                <a:latin typeface="Calibri" panose="020F0502020204030204" pitchFamily="34" charset="0"/>
                <a:cs typeface="Calibri" panose="020F0502020204030204" pitchFamily="34" charset="0"/>
              </a:rPr>
              <a:t>million</a:t>
            </a:r>
            <a:r>
              <a:rPr lang="en-US" sz="3600" dirty="0" smtClean="0">
                <a:latin typeface="Calibri" panose="020F0502020204030204" pitchFamily="34" charset="0"/>
                <a:cs typeface="Calibri" panose="020F0502020204030204" pitchFamily="34" charset="0"/>
              </a:rPr>
              <a:t> </a:t>
            </a:r>
            <a:r>
              <a:rPr lang="en-US" sz="3600" b="0" dirty="0">
                <a:solidFill>
                  <a:schemeClr val="accent1">
                    <a:lumMod val="75000"/>
                  </a:schemeClr>
                </a:solidFill>
                <a:latin typeface="Calibri" panose="020F0502020204030204" pitchFamily="34" charset="0"/>
                <a:cs typeface="Calibri" panose="020F0502020204030204" pitchFamily="34" charset="0"/>
              </a:rPr>
              <a:t>- </a:t>
            </a:r>
            <a:r>
              <a:rPr lang="en-US" sz="3600" b="0" dirty="0" smtClean="0">
                <a:solidFill>
                  <a:schemeClr val="accent1">
                    <a:lumMod val="75000"/>
                  </a:schemeClr>
                </a:solidFill>
                <a:latin typeface="Calibri" panose="020F0502020204030204" pitchFamily="34" charset="0"/>
                <a:cs typeface="Calibri" panose="020F0502020204030204" pitchFamily="34" charset="0"/>
              </a:rPr>
              <a:t>Widen WB I-8 by 1 lane  between Taylor &amp; I-5</a:t>
            </a:r>
            <a:endParaRPr lang="en-US" sz="3600" dirty="0"/>
          </a:p>
        </p:txBody>
      </p:sp>
      <p:sp>
        <p:nvSpPr>
          <p:cNvPr id="6" name="Title 2"/>
          <p:cNvSpPr>
            <a:spLocks noGrp="1"/>
          </p:cNvSpPr>
          <p:nvPr>
            <p:ph type="title"/>
          </p:nvPr>
        </p:nvSpPr>
        <p:spPr>
          <a:xfrm>
            <a:off x="457200" y="274638"/>
            <a:ext cx="8229600" cy="792162"/>
          </a:xfrm>
        </p:spPr>
        <p:txBody>
          <a:bodyPr/>
          <a:lstStyle/>
          <a:p>
            <a:pPr algn="ctr"/>
            <a:r>
              <a:rPr lang="en-US" sz="4400" cap="small" dirty="0" smtClean="0">
                <a:solidFill>
                  <a:schemeClr val="accent2"/>
                </a:solidFill>
                <a:latin typeface="Calibri" panose="020F0502020204030204" pitchFamily="34" charset="0"/>
                <a:cs typeface="Calibri" panose="020F0502020204030204" pitchFamily="34" charset="0"/>
              </a:rPr>
              <a:t>Planned MV Improvements</a:t>
            </a:r>
            <a:endParaRPr lang="en-US" sz="4400" cap="small" dirty="0">
              <a:solidFill>
                <a:schemeClr val="accent2"/>
              </a:solidFill>
              <a:latin typeface="Calibri" panose="020F0502020204030204" pitchFamily="34" charset="0"/>
              <a:cs typeface="Calibri" panose="020F0502020204030204" pitchFamily="34" charset="0"/>
            </a:endParaRPr>
          </a:p>
        </p:txBody>
      </p:sp>
      <p:sp>
        <p:nvSpPr>
          <p:cNvPr id="3" name="TextBox 2"/>
          <p:cNvSpPr txBox="1"/>
          <p:nvPr/>
        </p:nvSpPr>
        <p:spPr>
          <a:xfrm>
            <a:off x="246927" y="3886200"/>
            <a:ext cx="8686800" cy="1200329"/>
          </a:xfrm>
          <a:prstGeom prst="rect">
            <a:avLst/>
          </a:prstGeom>
          <a:noFill/>
        </p:spPr>
        <p:txBody>
          <a:bodyPr wrap="square" rtlCol="0">
            <a:spAutoFit/>
          </a:bodyPr>
          <a:lstStyle/>
          <a:p>
            <a:pPr algn="ctr"/>
            <a:r>
              <a:rPr lang="en-US" sz="3600" b="1" dirty="0" smtClean="0">
                <a:solidFill>
                  <a:schemeClr val="accent2"/>
                </a:solidFill>
                <a:latin typeface="Calibri" panose="020F0502020204030204" pitchFamily="34" charset="0"/>
                <a:cs typeface="Calibri" panose="020F0502020204030204" pitchFamily="34" charset="0"/>
              </a:rPr>
              <a:t>Note: Friars remains LOS C with or without connection</a:t>
            </a:r>
            <a:endParaRPr lang="en-US" sz="36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8111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381000" y="1066800"/>
            <a:ext cx="8534400" cy="12954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3200" b="0" i="1" dirty="0">
                <a:latin typeface="Calibri" panose="020F0502020204030204" pitchFamily="34" charset="0"/>
                <a:cs typeface="Calibri" panose="020F0502020204030204" pitchFamily="34" charset="0"/>
              </a:rPr>
              <a:t>H</a:t>
            </a:r>
            <a:r>
              <a:rPr lang="en-US" sz="3200" b="0" i="1" dirty="0" smtClean="0">
                <a:latin typeface="Calibri" panose="020F0502020204030204" pitchFamily="34" charset="0"/>
                <a:cs typeface="Calibri" panose="020F0502020204030204" pitchFamily="34" charset="0"/>
              </a:rPr>
              <a:t>uge </a:t>
            </a:r>
            <a:r>
              <a:rPr lang="en-US" sz="3200" b="0" i="1" dirty="0">
                <a:latin typeface="Calibri" panose="020F0502020204030204" pitchFamily="34" charset="0"/>
                <a:cs typeface="Calibri" panose="020F0502020204030204" pitchFamily="34" charset="0"/>
              </a:rPr>
              <a:t>traffic increase </a:t>
            </a:r>
            <a:r>
              <a:rPr lang="en-US" sz="3200" b="0" i="1" dirty="0" smtClean="0">
                <a:latin typeface="Calibri" panose="020F0502020204030204" pitchFamily="34" charset="0"/>
                <a:cs typeface="Calibri" panose="020F0502020204030204" pitchFamily="34" charset="0"/>
              </a:rPr>
              <a:t>into </a:t>
            </a:r>
            <a:r>
              <a:rPr lang="en-US" sz="3200" b="0" i="1" dirty="0">
                <a:latin typeface="Calibri" panose="020F0502020204030204" pitchFamily="34" charset="0"/>
                <a:cs typeface="Calibri" panose="020F0502020204030204" pitchFamily="34" charset="0"/>
              </a:rPr>
              <a:t>residential community brings </a:t>
            </a:r>
            <a:r>
              <a:rPr lang="en-US" sz="3200" b="0" i="1" dirty="0" smtClean="0">
                <a:latin typeface="Calibri" panose="020F0502020204030204" pitchFamily="34" charset="0"/>
                <a:cs typeface="Calibri" panose="020F0502020204030204" pitchFamily="34" charset="0"/>
              </a:rPr>
              <a:t>additional </a:t>
            </a:r>
            <a:r>
              <a:rPr lang="en-US" sz="3200" b="0" i="1" dirty="0">
                <a:latin typeface="Calibri" panose="020F0502020204030204" pitchFamily="34" charset="0"/>
                <a:cs typeface="Calibri" panose="020F0502020204030204" pitchFamily="34" charset="0"/>
              </a:rPr>
              <a:t>safety </a:t>
            </a:r>
            <a:r>
              <a:rPr lang="en-US" sz="3200" b="0" i="1" dirty="0" smtClean="0">
                <a:latin typeface="Calibri" panose="020F0502020204030204" pitchFamily="34" charset="0"/>
                <a:cs typeface="Calibri" panose="020F0502020204030204" pitchFamily="34" charset="0"/>
              </a:rPr>
              <a:t>&amp; quality </a:t>
            </a:r>
            <a:r>
              <a:rPr lang="en-US" sz="3200" b="0" i="1" dirty="0">
                <a:latin typeface="Calibri" panose="020F0502020204030204" pitchFamily="34" charset="0"/>
                <a:cs typeface="Calibri" panose="020F0502020204030204" pitchFamily="34" charset="0"/>
              </a:rPr>
              <a:t>of life </a:t>
            </a:r>
            <a:r>
              <a:rPr lang="en-US" sz="3200" b="0" i="1" dirty="0" smtClean="0">
                <a:latin typeface="Calibri" panose="020F0502020204030204" pitchFamily="34" charset="0"/>
                <a:cs typeface="Calibri" panose="020F0502020204030204" pitchFamily="34" charset="0"/>
              </a:rPr>
              <a:t>issues. </a:t>
            </a:r>
            <a:endParaRPr lang="en-US" sz="3200" b="0" i="1" dirty="0">
              <a:effectLst/>
              <a:latin typeface="Calibri" panose="020F0502020204030204" pitchFamily="34" charset="0"/>
              <a:cs typeface="Calibri" panose="020F0502020204030204" pitchFamily="34" charset="0"/>
            </a:endParaRPr>
          </a:p>
        </p:txBody>
      </p:sp>
      <p:sp>
        <p:nvSpPr>
          <p:cNvPr id="6" name="Title 2"/>
          <p:cNvSpPr>
            <a:spLocks noGrp="1"/>
          </p:cNvSpPr>
          <p:nvPr>
            <p:ph type="title"/>
          </p:nvPr>
        </p:nvSpPr>
        <p:spPr>
          <a:xfrm>
            <a:off x="457200" y="274638"/>
            <a:ext cx="8229600" cy="792162"/>
          </a:xfrm>
        </p:spPr>
        <p:txBody>
          <a:bodyPr/>
          <a:lstStyle/>
          <a:p>
            <a:pPr algn="ctr"/>
            <a:r>
              <a:rPr lang="en-US" sz="4400" cap="small" dirty="0" smtClean="0">
                <a:solidFill>
                  <a:schemeClr val="accent2"/>
                </a:solidFill>
                <a:latin typeface="Calibri" panose="020F0502020204030204" pitchFamily="34" charset="0"/>
                <a:cs typeface="Calibri" panose="020F0502020204030204" pitchFamily="34" charset="0"/>
              </a:rPr>
              <a:t>Other Impacts</a:t>
            </a:r>
            <a:endParaRPr lang="en-US" sz="4400" cap="small" dirty="0">
              <a:solidFill>
                <a:schemeClr val="accent2"/>
              </a:solidFill>
              <a:latin typeface="Calibri" panose="020F0502020204030204" pitchFamily="34" charset="0"/>
              <a:cs typeface="Calibri" panose="020F0502020204030204" pitchFamily="34" charset="0"/>
            </a:endParaRPr>
          </a:p>
        </p:txBody>
      </p:sp>
      <p:sp>
        <p:nvSpPr>
          <p:cNvPr id="7" name="Title 2"/>
          <p:cNvSpPr txBox="1">
            <a:spLocks/>
          </p:cNvSpPr>
          <p:nvPr/>
        </p:nvSpPr>
        <p:spPr>
          <a:xfrm>
            <a:off x="348205" y="2514600"/>
            <a:ext cx="8534400" cy="7921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4400" cap="small" dirty="0" smtClean="0">
                <a:solidFill>
                  <a:schemeClr val="accent2"/>
                </a:solidFill>
                <a:latin typeface="Calibri" panose="020F0502020204030204" pitchFamily="34" charset="0"/>
                <a:cs typeface="Calibri" panose="020F0502020204030204" pitchFamily="34" charset="0"/>
              </a:rPr>
              <a:t>Mitigations – Critical Question</a:t>
            </a:r>
            <a:endParaRPr lang="en-US" sz="4400" cap="small" dirty="0">
              <a:solidFill>
                <a:schemeClr val="accent2"/>
              </a:solidFill>
              <a:latin typeface="Calibri" panose="020F0502020204030204" pitchFamily="34" charset="0"/>
              <a:cs typeface="Calibri" panose="020F0502020204030204" pitchFamily="34" charset="0"/>
            </a:endParaRPr>
          </a:p>
        </p:txBody>
      </p:sp>
      <p:sp>
        <p:nvSpPr>
          <p:cNvPr id="8" name="Content Placeholder 1"/>
          <p:cNvSpPr txBox="1">
            <a:spLocks/>
          </p:cNvSpPr>
          <p:nvPr/>
        </p:nvSpPr>
        <p:spPr>
          <a:xfrm>
            <a:off x="347240" y="3429000"/>
            <a:ext cx="8534400" cy="30480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sz="3200" b="0" i="1" dirty="0">
                <a:latin typeface="Calibri" panose="020F0502020204030204" pitchFamily="34" charset="0"/>
                <a:cs typeface="Calibri" panose="020F0502020204030204" pitchFamily="34" charset="0"/>
              </a:rPr>
              <a:t>Were </a:t>
            </a:r>
            <a:r>
              <a:rPr lang="en-US" sz="3200" b="0" i="1" dirty="0" smtClean="0">
                <a:latin typeface="Calibri" panose="020F0502020204030204" pitchFamily="34" charset="0"/>
                <a:cs typeface="Calibri" panose="020F0502020204030204" pitchFamily="34" charset="0"/>
              </a:rPr>
              <a:t>9 </a:t>
            </a:r>
            <a:r>
              <a:rPr lang="en-US" sz="3200" b="0" i="1" dirty="0">
                <a:latin typeface="Calibri" panose="020F0502020204030204" pitchFamily="34" charset="0"/>
                <a:cs typeface="Calibri" panose="020F0502020204030204" pitchFamily="34" charset="0"/>
              </a:rPr>
              <a:t>mitigations that </a:t>
            </a:r>
            <a:r>
              <a:rPr lang="en-US" sz="3200" b="0" i="1" dirty="0" smtClean="0">
                <a:latin typeface="Calibri" panose="020F0502020204030204" pitchFamily="34" charset="0"/>
                <a:cs typeface="Calibri" panose="020F0502020204030204" pitchFamily="34" charset="0"/>
              </a:rPr>
              <a:t>won’t be </a:t>
            </a:r>
            <a:r>
              <a:rPr lang="en-US" sz="3200" b="0" i="1" dirty="0">
                <a:latin typeface="Calibri" panose="020F0502020204030204" pitchFamily="34" charset="0"/>
                <a:cs typeface="Calibri" panose="020F0502020204030204" pitchFamily="34" charset="0"/>
              </a:rPr>
              <a:t>implemented included in </a:t>
            </a:r>
            <a:r>
              <a:rPr lang="en-US" sz="3200" b="0" i="1" dirty="0" smtClean="0">
                <a:latin typeface="Calibri" panose="020F0502020204030204" pitchFamily="34" charset="0"/>
                <a:cs typeface="Calibri" panose="020F0502020204030204" pitchFamily="34" charset="0"/>
              </a:rPr>
              <a:t>analysis </a:t>
            </a:r>
            <a:r>
              <a:rPr lang="en-US" sz="3200" b="0" i="1" dirty="0">
                <a:latin typeface="Calibri" panose="020F0502020204030204" pitchFamily="34" charset="0"/>
                <a:cs typeface="Calibri" panose="020F0502020204030204" pitchFamily="34" charset="0"/>
              </a:rPr>
              <a:t>used for </a:t>
            </a:r>
            <a:r>
              <a:rPr lang="en-US" sz="3200" b="0" i="1" dirty="0" smtClean="0">
                <a:latin typeface="Calibri" panose="020F0502020204030204" pitchFamily="34" charset="0"/>
                <a:cs typeface="Calibri" panose="020F0502020204030204" pitchFamily="34" charset="0"/>
              </a:rPr>
              <a:t>Cumulative </a:t>
            </a:r>
            <a:r>
              <a:rPr lang="en-US" sz="3200" b="0" i="1" dirty="0">
                <a:latin typeface="Calibri" panose="020F0502020204030204" pitchFamily="34" charset="0"/>
                <a:cs typeface="Calibri" panose="020F0502020204030204" pitchFamily="34" charset="0"/>
              </a:rPr>
              <a:t>Condition 2035 With Project with Mitigations table</a:t>
            </a:r>
            <a:r>
              <a:rPr lang="en-US" sz="3200" b="0" i="1" dirty="0" smtClean="0">
                <a:latin typeface="Calibri" panose="020F0502020204030204" pitchFamily="34" charset="0"/>
                <a:cs typeface="Calibri" panose="020F0502020204030204" pitchFamily="34" charset="0"/>
              </a:rPr>
              <a:t>? </a:t>
            </a:r>
          </a:p>
          <a:p>
            <a:pPr marL="0" indent="0" algn="ctr">
              <a:spcBef>
                <a:spcPts val="3000"/>
              </a:spcBef>
            </a:pPr>
            <a:r>
              <a:rPr lang="en-US" sz="3200" i="1" dirty="0" smtClean="0">
                <a:solidFill>
                  <a:schemeClr val="bg1"/>
                </a:solidFill>
                <a:latin typeface="Calibri" panose="020F0502020204030204" pitchFamily="34" charset="0"/>
                <a:cs typeface="Calibri" panose="020F0502020204030204" pitchFamily="34" charset="0"/>
              </a:rPr>
              <a:t>Answer impacts accuracy of data since </a:t>
            </a:r>
            <a:r>
              <a:rPr lang="en-US" sz="3200" i="1" dirty="0">
                <a:solidFill>
                  <a:schemeClr val="bg1"/>
                </a:solidFill>
                <a:latin typeface="Calibri" panose="020F0502020204030204" pitchFamily="34" charset="0"/>
                <a:cs typeface="Calibri" panose="020F0502020204030204" pitchFamily="34" charset="0"/>
              </a:rPr>
              <a:t>9 mitigations won’t be implemented</a:t>
            </a:r>
            <a:r>
              <a:rPr lang="en-US" sz="3200" b="0" i="1" dirty="0">
                <a:solidFill>
                  <a:schemeClr val="bg1"/>
                </a:solidFill>
                <a:latin typeface="Calibri" panose="020F0502020204030204" pitchFamily="34" charset="0"/>
                <a:cs typeface="Calibri" panose="020F0502020204030204" pitchFamily="34" charset="0"/>
              </a:rPr>
              <a:t>.</a:t>
            </a:r>
            <a:r>
              <a:rPr lang="en-US" sz="3200" b="0" i="1" dirty="0">
                <a:latin typeface="Calibri" panose="020F0502020204030204" pitchFamily="34" charset="0"/>
                <a:cs typeface="Calibri" panose="020F0502020204030204" pitchFamily="34" charset="0"/>
              </a:rPr>
              <a:t>. </a:t>
            </a:r>
            <a:endParaRPr lang="en-US" sz="3200" b="0" i="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0919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65760"/>
            <a:ext cx="8458200" cy="548640"/>
          </a:xfrm>
        </p:spPr>
        <p:txBody>
          <a:bodyPr>
            <a:noAutofit/>
          </a:bodyPr>
          <a:lstStyle/>
          <a:p>
            <a:pPr algn="ctr"/>
            <a:r>
              <a:rPr lang="en-US" sz="3400" b="1" cap="none" dirty="0" smtClean="0">
                <a:solidFill>
                  <a:schemeClr val="accent2"/>
                </a:solidFill>
                <a:latin typeface="Calibri" panose="020F0502020204030204" pitchFamily="34" charset="0"/>
                <a:cs typeface="Calibri" panose="020F0502020204030204" pitchFamily="34" charset="0"/>
              </a:rPr>
              <a:t>Bridge Restriping - 5 lanes (MM-TRAF 4 &amp; 12)</a:t>
            </a:r>
            <a:endParaRPr lang="en-US" sz="3400" b="1" cap="none" dirty="0">
              <a:solidFill>
                <a:schemeClr val="accent2"/>
              </a:solidFill>
              <a:latin typeface="Calibri" panose="020F0502020204030204" pitchFamily="34" charset="0"/>
              <a:cs typeface="Calibri" panose="020F0502020204030204" pitchFamily="34" charset="0"/>
            </a:endParaRPr>
          </a:p>
        </p:txBody>
      </p:sp>
      <p:sp>
        <p:nvSpPr>
          <p:cNvPr id="9" name="TextBox 8"/>
          <p:cNvSpPr txBox="1"/>
          <p:nvPr/>
        </p:nvSpPr>
        <p:spPr>
          <a:xfrm>
            <a:off x="304800" y="1075015"/>
            <a:ext cx="3519136" cy="3621504"/>
          </a:xfrm>
          <a:prstGeom prst="rect">
            <a:avLst/>
          </a:prstGeom>
          <a:noFill/>
        </p:spPr>
        <p:txBody>
          <a:bodyPr wrap="square" rtlCol="0">
            <a:spAutoFit/>
          </a:bodyPr>
          <a:lstStyle/>
          <a:p>
            <a:pPr>
              <a:spcAft>
                <a:spcPts val="1500"/>
              </a:spcAft>
            </a:pPr>
            <a:r>
              <a:rPr lang="en-US" sz="2800" dirty="0" smtClean="0">
                <a:solidFill>
                  <a:schemeClr val="tx1">
                    <a:lumMod val="75000"/>
                  </a:schemeClr>
                </a:solidFill>
                <a:latin typeface="Calibri" panose="020F0502020204030204" pitchFamily="34" charset="0"/>
                <a:cs typeface="Calibri" panose="020F0502020204030204" pitchFamily="34" charset="0"/>
              </a:rPr>
              <a:t>Bridge – 68’ wide</a:t>
            </a:r>
          </a:p>
          <a:p>
            <a:r>
              <a:rPr lang="en-US" sz="2800" dirty="0" smtClean="0">
                <a:solidFill>
                  <a:schemeClr val="tx1">
                    <a:lumMod val="75000"/>
                  </a:schemeClr>
                </a:solidFill>
                <a:latin typeface="Calibri" panose="020F0502020204030204" pitchFamily="34" charset="0"/>
                <a:cs typeface="Calibri" panose="020F0502020204030204" pitchFamily="34" charset="0"/>
              </a:rPr>
              <a:t>Restriping</a:t>
            </a:r>
          </a:p>
          <a:p>
            <a:pPr marL="228600" lvl="1" defTabSz="182880">
              <a:spcAft>
                <a:spcPts val="1000"/>
              </a:spcAft>
            </a:pPr>
            <a:r>
              <a:rPr lang="en-US" sz="2800" dirty="0" smtClean="0">
                <a:solidFill>
                  <a:schemeClr val="tx1">
                    <a:lumMod val="75000"/>
                  </a:schemeClr>
                </a:solidFill>
                <a:latin typeface="Calibri" panose="020F0502020204030204" pitchFamily="34" charset="0"/>
                <a:cs typeface="Calibri" panose="020F0502020204030204" pitchFamily="34" charset="0"/>
              </a:rPr>
              <a:t>5 lanes x 12’ (state) = 60’</a:t>
            </a:r>
          </a:p>
          <a:p>
            <a:pPr defTabSz="182880"/>
            <a:r>
              <a:rPr lang="en-US" sz="2800" dirty="0" smtClean="0">
                <a:solidFill>
                  <a:schemeClr val="tx1">
                    <a:lumMod val="75000"/>
                  </a:schemeClr>
                </a:solidFill>
                <a:latin typeface="Calibri" panose="020F0502020204030204" pitchFamily="34" charset="0"/>
                <a:cs typeface="Calibri" panose="020F0502020204030204" pitchFamily="34" charset="0"/>
              </a:rPr>
              <a:t>	2 bike lanes w buffer</a:t>
            </a:r>
          </a:p>
          <a:p>
            <a:pPr lvl="1"/>
            <a:r>
              <a:rPr lang="en-US" sz="2800" dirty="0">
                <a:solidFill>
                  <a:schemeClr val="tx1">
                    <a:lumMod val="75000"/>
                  </a:schemeClr>
                </a:solidFill>
                <a:latin typeface="Calibri" panose="020F0502020204030204" pitchFamily="34" charset="0"/>
                <a:cs typeface="Calibri" panose="020F0502020204030204" pitchFamily="34" charset="0"/>
              </a:rPr>
              <a:t>x</a:t>
            </a:r>
            <a:r>
              <a:rPr lang="en-US" sz="2800" dirty="0" smtClean="0">
                <a:solidFill>
                  <a:schemeClr val="tx1">
                    <a:lumMod val="75000"/>
                  </a:schemeClr>
                </a:solidFill>
                <a:latin typeface="Calibri" panose="020F0502020204030204" pitchFamily="34" charset="0"/>
                <a:cs typeface="Calibri" panose="020F0502020204030204" pitchFamily="34" charset="0"/>
              </a:rPr>
              <a:t> 8’ (city) = 16’</a:t>
            </a:r>
            <a:endParaRPr lang="en-US" sz="2800" dirty="0">
              <a:solidFill>
                <a:schemeClr val="tx1">
                  <a:lumMod val="75000"/>
                </a:schemeClr>
              </a:solidFill>
              <a:latin typeface="Calibri" panose="020F0502020204030204" pitchFamily="34" charset="0"/>
              <a:cs typeface="Calibri" panose="020F0502020204030204" pitchFamily="34" charset="0"/>
            </a:endParaRPr>
          </a:p>
          <a:p>
            <a:pPr marL="0" lvl="1">
              <a:spcBef>
                <a:spcPts val="1500"/>
              </a:spcBef>
            </a:pPr>
            <a:r>
              <a:rPr lang="en-US" sz="2800" dirty="0" smtClean="0">
                <a:solidFill>
                  <a:schemeClr val="tx1">
                    <a:lumMod val="75000"/>
                  </a:schemeClr>
                </a:solidFill>
                <a:latin typeface="Calibri" panose="020F0502020204030204" pitchFamily="34" charset="0"/>
                <a:cs typeface="Calibri" panose="020F0502020204030204" pitchFamily="34" charset="0"/>
              </a:rPr>
              <a:t>Bridge too narrow?</a:t>
            </a:r>
          </a:p>
        </p:txBody>
      </p:sp>
      <p:sp>
        <p:nvSpPr>
          <p:cNvPr id="10" name="TextBox 9"/>
          <p:cNvSpPr txBox="1"/>
          <p:nvPr/>
        </p:nvSpPr>
        <p:spPr>
          <a:xfrm>
            <a:off x="304800" y="5257800"/>
            <a:ext cx="8682973" cy="1477328"/>
          </a:xfrm>
          <a:prstGeom prst="rect">
            <a:avLst/>
          </a:prstGeom>
          <a:noFill/>
        </p:spPr>
        <p:txBody>
          <a:bodyPr wrap="square" rtlCol="0">
            <a:spAutoFit/>
          </a:bodyPr>
          <a:lstStyle/>
          <a:p>
            <a:pPr>
              <a:spcAft>
                <a:spcPts val="2000"/>
              </a:spcAft>
            </a:pPr>
            <a:r>
              <a:rPr lang="en-US" sz="3000" dirty="0">
                <a:solidFill>
                  <a:schemeClr val="bg2"/>
                </a:solidFill>
                <a:latin typeface="Calibri" panose="020F0502020204030204" pitchFamily="34" charset="0"/>
                <a:cs typeface="Calibri" panose="020F0502020204030204" pitchFamily="34" charset="0"/>
              </a:rPr>
              <a:t>B</a:t>
            </a:r>
            <a:r>
              <a:rPr lang="en-US" sz="3000" dirty="0" smtClean="0">
                <a:solidFill>
                  <a:schemeClr val="bg2"/>
                </a:solidFill>
                <a:latin typeface="Calibri" panose="020F0502020204030204" pitchFamily="34" charset="0"/>
                <a:cs typeface="Calibri" panose="020F0502020204030204" pitchFamily="34" charset="0"/>
              </a:rPr>
              <a:t>ridge restriping in QF Phase 1. What does design show?  Answer impacts Bicycle Master Plan, traffic analysis that included 5 lanes, &amp; mitigations.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563" y="1141446"/>
            <a:ext cx="5163837" cy="4040154"/>
          </a:xfrm>
          <a:prstGeom prst="rect">
            <a:avLst/>
          </a:prstGeom>
        </p:spPr>
      </p:pic>
    </p:spTree>
    <p:extLst>
      <p:ext uri="{BB962C8B-B14F-4D97-AF65-F5344CB8AC3E}">
        <p14:creationId xmlns:p14="http://schemas.microsoft.com/office/powerpoint/2010/main" val="687429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458200" cy="792162"/>
          </a:xfrm>
        </p:spPr>
        <p:txBody>
          <a:bodyPr>
            <a:noAutofit/>
          </a:bodyPr>
          <a:lstStyle/>
          <a:p>
            <a:pPr algn="ctr"/>
            <a:r>
              <a:rPr lang="en-US" sz="4400" cap="small" dirty="0" smtClean="0">
                <a:solidFill>
                  <a:schemeClr val="accent2"/>
                </a:solidFill>
                <a:latin typeface="Calibri" panose="020F0502020204030204" pitchFamily="34" charset="0"/>
                <a:cs typeface="Calibri" panose="020F0502020204030204" pitchFamily="34" charset="0"/>
              </a:rPr>
              <a:t>Mitigations for Connection</a:t>
            </a:r>
            <a:endParaRPr lang="en-US" sz="4400" cap="small" dirty="0">
              <a:solidFill>
                <a:schemeClr val="accent2"/>
              </a:solidFill>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28716432"/>
              </p:ext>
            </p:extLst>
          </p:nvPr>
        </p:nvGraphicFramePr>
        <p:xfrm>
          <a:off x="381000" y="953289"/>
          <a:ext cx="8458200" cy="4958456"/>
        </p:xfrm>
        <a:graphic>
          <a:graphicData uri="http://schemas.openxmlformats.org/drawingml/2006/table">
            <a:tbl>
              <a:tblPr firstRow="1" firstCol="1" bandRow="1">
                <a:tableStyleId>{0660B408-B3CF-4A94-85FC-2B1E0A45F4A2}</a:tableStyleId>
              </a:tblPr>
              <a:tblGrid>
                <a:gridCol w="5791200"/>
                <a:gridCol w="1600200"/>
                <a:gridCol w="1066800"/>
              </a:tblGrid>
              <a:tr h="380680">
                <a:tc rowSpan="2">
                  <a:txBody>
                    <a:bodyPr/>
                    <a:lstStyle/>
                    <a:p>
                      <a:pPr marL="0" marR="45720">
                        <a:spcBef>
                          <a:spcPts val="400"/>
                        </a:spcBef>
                        <a:spcAft>
                          <a:spcPts val="400"/>
                        </a:spcAft>
                      </a:pPr>
                      <a:r>
                        <a:rPr lang="en-US" sz="1800" b="0" dirty="0">
                          <a:effectLst/>
                          <a:latin typeface="Calibri" panose="020F0502020204030204" pitchFamily="34" charset="0"/>
                          <a:cs typeface="Calibri" panose="020F0502020204030204" pitchFamily="34" charset="0"/>
                        </a:rPr>
                        <a:t>Mitigation Measure: MM-TRAF-</a:t>
                      </a:r>
                    </a:p>
                  </a:txBody>
                  <a:tcPr marL="68580" marR="68580" marT="0" marB="0"/>
                </a:tc>
                <a:tc gridSpan="2">
                  <a:txBody>
                    <a:bodyPr/>
                    <a:lstStyle/>
                    <a:p>
                      <a:pPr algn="ctr">
                        <a:spcBef>
                          <a:spcPts val="400"/>
                        </a:spcBef>
                        <a:spcAft>
                          <a:spcPts val="400"/>
                        </a:spcAft>
                      </a:pPr>
                      <a:r>
                        <a:rPr lang="en-US" sz="1800" b="0" dirty="0">
                          <a:effectLst/>
                          <a:latin typeface="Calibri" panose="020F0502020204030204" pitchFamily="34" charset="0"/>
                          <a:cs typeface="Calibri" panose="020F0502020204030204" pitchFamily="34" charset="0"/>
                        </a:rPr>
                        <a:t>Who Pays for Mitigations</a:t>
                      </a:r>
                    </a:p>
                  </a:txBody>
                  <a:tcPr marL="68580" marR="68580" marT="0" marB="0"/>
                </a:tc>
                <a:tc hMerge="1">
                  <a:txBody>
                    <a:bodyPr/>
                    <a:lstStyle/>
                    <a:p>
                      <a:endParaRPr lang="en-US"/>
                    </a:p>
                  </a:txBody>
                  <a:tcPr/>
                </a:tc>
              </a:tr>
              <a:tr h="380680">
                <a:tc vMerge="1">
                  <a:txBody>
                    <a:bodyPr/>
                    <a:lstStyle/>
                    <a:p>
                      <a:endParaRPr lang="en-US"/>
                    </a:p>
                  </a:txBody>
                  <a:tcPr/>
                </a:tc>
                <a:tc>
                  <a:txBody>
                    <a:bodyPr/>
                    <a:lstStyle/>
                    <a:p>
                      <a:pPr marL="0" marR="0" algn="ctr">
                        <a:lnSpc>
                          <a:spcPct val="115000"/>
                        </a:lnSpc>
                        <a:spcBef>
                          <a:spcPts val="50"/>
                        </a:spcBef>
                        <a:spcAft>
                          <a:spcPts val="50"/>
                        </a:spcAft>
                      </a:pPr>
                      <a:r>
                        <a:rPr lang="en-US" sz="1800" b="0" dirty="0" smtClean="0">
                          <a:effectLst/>
                          <a:latin typeface="Calibri" panose="020F0502020204030204" pitchFamily="34" charset="0"/>
                          <a:cs typeface="Calibri" panose="020F0502020204030204" pitchFamily="34" charset="0"/>
                        </a:rPr>
                        <a:t>Permit/Dev*</a:t>
                      </a:r>
                      <a:endParaRPr lang="en-US" sz="18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1800" b="0" dirty="0" smtClean="0">
                          <a:effectLst/>
                          <a:latin typeface="Calibri" panose="020F0502020204030204" pitchFamily="34" charset="0"/>
                          <a:cs typeface="Calibri" panose="020F0502020204030204" pitchFamily="34" charset="0"/>
                        </a:rPr>
                        <a:t>QF*</a:t>
                      </a:r>
                      <a:endParaRPr lang="en-US" sz="1800" b="0" dirty="0">
                        <a:effectLst/>
                        <a:latin typeface="Calibri" panose="020F0502020204030204" pitchFamily="34" charset="0"/>
                        <a:ea typeface="Calibri"/>
                        <a:cs typeface="Calibri" panose="020F0502020204030204" pitchFamily="34" charset="0"/>
                      </a:endParaRPr>
                    </a:p>
                  </a:txBody>
                  <a:tcPr marL="68580" marR="68580" marT="0" marB="0"/>
                </a:tc>
              </a:tr>
              <a:tr h="466344">
                <a:tc>
                  <a:txBody>
                    <a:bodyPr/>
                    <a:lstStyle/>
                    <a:p>
                      <a:pPr marL="0" marR="0">
                        <a:lnSpc>
                          <a:spcPct val="115000"/>
                        </a:lnSpc>
                        <a:spcBef>
                          <a:spcPts val="50"/>
                        </a:spcBef>
                        <a:spcAft>
                          <a:spcPts val="50"/>
                        </a:spcAft>
                      </a:pPr>
                      <a:r>
                        <a:rPr lang="en-US" sz="2000" b="0" dirty="0" smtClean="0">
                          <a:effectLst/>
                          <a:latin typeface="Calibri" panose="020F0502020204030204" pitchFamily="34" charset="0"/>
                          <a:cs typeface="Calibri" panose="020F0502020204030204" pitchFamily="34" charset="0"/>
                        </a:rPr>
                        <a:t>(#3 &amp; 11) Widen Phyllis </a:t>
                      </a:r>
                      <a:r>
                        <a:rPr lang="en-US" sz="2000" b="0" dirty="0">
                          <a:effectLst/>
                          <a:latin typeface="Calibri" panose="020F0502020204030204" pitchFamily="34" charset="0"/>
                          <a:cs typeface="Calibri" panose="020F0502020204030204" pitchFamily="34" charset="0"/>
                        </a:rPr>
                        <a:t>Pl </a:t>
                      </a:r>
                      <a:r>
                        <a:rPr lang="en-US" sz="2000" b="0" baseline="0" dirty="0" smtClean="0">
                          <a:effectLst/>
                          <a:latin typeface="Calibri" panose="020F0502020204030204" pitchFamily="34" charset="0"/>
                          <a:cs typeface="Calibri" panose="020F0502020204030204" pitchFamily="34" charset="0"/>
                        </a:rPr>
                        <a:t>-</a:t>
                      </a:r>
                      <a:r>
                        <a:rPr lang="en-US" sz="2000" b="0" dirty="0" smtClean="0">
                          <a:effectLst/>
                          <a:latin typeface="Calibri" panose="020F0502020204030204" pitchFamily="34" charset="0"/>
                          <a:cs typeface="Calibri" panose="020F0502020204030204" pitchFamily="34" charset="0"/>
                        </a:rPr>
                        <a:t>Franklin </a:t>
                      </a:r>
                      <a:r>
                        <a:rPr lang="en-US" sz="2000" b="0" dirty="0">
                          <a:effectLst/>
                          <a:latin typeface="Calibri" panose="020F0502020204030204" pitchFamily="34" charset="0"/>
                          <a:cs typeface="Calibri" panose="020F0502020204030204" pitchFamily="34" charset="0"/>
                        </a:rPr>
                        <a:t>Ridge to </a:t>
                      </a:r>
                      <a:r>
                        <a:rPr lang="en-US" sz="2000" b="0" dirty="0" smtClean="0">
                          <a:effectLst/>
                          <a:latin typeface="Calibri" panose="020F0502020204030204" pitchFamily="34" charset="0"/>
                          <a:cs typeface="Calibri" panose="020F0502020204030204" pitchFamily="34" charset="0"/>
                        </a:rPr>
                        <a:t>I-805</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smtClean="0">
                          <a:effectLst/>
                          <a:latin typeface="Calibri" panose="020F0502020204030204" pitchFamily="34" charset="0"/>
                          <a:cs typeface="Calibri" panose="020F0502020204030204" pitchFamily="34" charset="0"/>
                          <a:sym typeface="Wingdings"/>
                        </a:rPr>
                        <a:t></a:t>
                      </a:r>
                      <a:endParaRPr lang="en-US" sz="2000" b="0" dirty="0">
                        <a:effectLst/>
                        <a:latin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a:effectLst/>
                          <a:latin typeface="Calibri" panose="020F0502020204030204" pitchFamily="34" charset="0"/>
                          <a:cs typeface="Calibri" panose="020F0502020204030204" pitchFamily="34" charset="0"/>
                        </a:rPr>
                        <a:t> </a:t>
                      </a:r>
                      <a:endParaRPr lang="en-US" sz="2000" b="0">
                        <a:effectLst/>
                        <a:latin typeface="Calibri" panose="020F0502020204030204" pitchFamily="34" charset="0"/>
                        <a:ea typeface="Calibri"/>
                        <a:cs typeface="Calibri" panose="020F0502020204030204" pitchFamily="34" charset="0"/>
                      </a:endParaRPr>
                    </a:p>
                  </a:txBody>
                  <a:tcPr marL="68580" marR="68580" marT="0" marB="0" anchor="ctr"/>
                </a:tc>
              </a:tr>
              <a:tr h="466344">
                <a:tc>
                  <a:txBody>
                    <a:bodyPr/>
                    <a:lstStyle/>
                    <a:p>
                      <a:pPr marL="0" marR="45720">
                        <a:lnSpc>
                          <a:spcPct val="115000"/>
                        </a:lnSpc>
                        <a:spcBef>
                          <a:spcPts val="50"/>
                        </a:spcBef>
                        <a:spcAft>
                          <a:spcPts val="50"/>
                        </a:spcAft>
                      </a:pPr>
                      <a:r>
                        <a:rPr lang="en-US" sz="2000" b="0" dirty="0" smtClean="0">
                          <a:effectLst/>
                          <a:latin typeface="Calibri" panose="020F0502020204030204" pitchFamily="34" charset="0"/>
                          <a:cs typeface="Calibri" panose="020F0502020204030204" pitchFamily="34" charset="0"/>
                        </a:rPr>
                        <a:t>(#4 &amp; 12) Phyllis </a:t>
                      </a:r>
                      <a:r>
                        <a:rPr lang="en-US" sz="2000" b="0" dirty="0">
                          <a:effectLst/>
                          <a:latin typeface="Calibri" panose="020F0502020204030204" pitchFamily="34" charset="0"/>
                          <a:cs typeface="Calibri" panose="020F0502020204030204" pitchFamily="34" charset="0"/>
                        </a:rPr>
                        <a:t>Pl </a:t>
                      </a:r>
                      <a:r>
                        <a:rPr lang="en-US" sz="2000" b="0" dirty="0" smtClean="0">
                          <a:effectLst/>
                          <a:latin typeface="Calibri" panose="020F0502020204030204" pitchFamily="34" charset="0"/>
                          <a:cs typeface="Calibri" panose="020F0502020204030204" pitchFamily="34" charset="0"/>
                        </a:rPr>
                        <a:t>restriped</a:t>
                      </a:r>
                      <a:r>
                        <a:rPr lang="en-US" sz="2000" b="0" baseline="0" dirty="0" smtClean="0">
                          <a:effectLst/>
                          <a:latin typeface="Calibri" panose="020F0502020204030204" pitchFamily="34" charset="0"/>
                          <a:cs typeface="Calibri" panose="020F0502020204030204" pitchFamily="34" charset="0"/>
                        </a:rPr>
                        <a:t> </a:t>
                      </a:r>
                      <a:r>
                        <a:rPr lang="en-US" sz="2000" b="0" dirty="0" smtClean="0">
                          <a:effectLst/>
                          <a:latin typeface="Calibri" panose="020F0502020204030204" pitchFamily="34" charset="0"/>
                          <a:cs typeface="Calibri" panose="020F0502020204030204" pitchFamily="34" charset="0"/>
                        </a:rPr>
                        <a:t>SB to </a:t>
                      </a:r>
                      <a:r>
                        <a:rPr lang="en-US" sz="2000" b="0" dirty="0">
                          <a:effectLst/>
                          <a:latin typeface="Calibri" panose="020F0502020204030204" pitchFamily="34" charset="0"/>
                          <a:cs typeface="Calibri" panose="020F0502020204030204" pitchFamily="34" charset="0"/>
                        </a:rPr>
                        <a:t>NB ramps </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rPr>
                        <a:t> </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smtClean="0">
                          <a:effectLst/>
                          <a:latin typeface="Calibri" panose="020F0502020204030204" pitchFamily="34" charset="0"/>
                          <a:cs typeface="Calibri" panose="020F0502020204030204" pitchFamily="34" charset="0"/>
                          <a:sym typeface="Wingdings"/>
                        </a:rPr>
                        <a:t></a:t>
                      </a:r>
                      <a:endParaRPr lang="en-US" sz="2000" b="0" dirty="0">
                        <a:effectLst/>
                        <a:latin typeface="Calibri" panose="020F0502020204030204" pitchFamily="34" charset="0"/>
                        <a:cs typeface="Calibri" panose="020F0502020204030204" pitchFamily="34" charset="0"/>
                      </a:endParaRPr>
                    </a:p>
                  </a:txBody>
                  <a:tcPr marL="68580" marR="68580" marT="0" marB="0" anchor="ctr"/>
                </a:tc>
              </a:tr>
              <a:tr h="466344">
                <a:tc>
                  <a:txBody>
                    <a:bodyPr/>
                    <a:lstStyle/>
                    <a:p>
                      <a:pPr marL="0" marR="0">
                        <a:lnSpc>
                          <a:spcPct val="115000"/>
                        </a:lnSpc>
                        <a:spcBef>
                          <a:spcPts val="50"/>
                        </a:spcBef>
                        <a:spcAft>
                          <a:spcPts val="50"/>
                        </a:spcAft>
                      </a:pPr>
                      <a:r>
                        <a:rPr lang="en-US" sz="2000" b="0" dirty="0" smtClean="0">
                          <a:effectLst/>
                          <a:latin typeface="Calibri" panose="020F0502020204030204" pitchFamily="34" charset="0"/>
                          <a:cs typeface="Calibri" panose="020F0502020204030204" pitchFamily="34" charset="0"/>
                        </a:rPr>
                        <a:t>5: Murray </a:t>
                      </a:r>
                      <a:r>
                        <a:rPr lang="en-US" sz="2000" b="0" dirty="0">
                          <a:effectLst/>
                          <a:latin typeface="Calibri" panose="020F0502020204030204" pitchFamily="34" charset="0"/>
                          <a:cs typeface="Calibri" panose="020F0502020204030204" pitchFamily="34" charset="0"/>
                        </a:rPr>
                        <a:t>Ridge &amp; </a:t>
                      </a:r>
                      <a:r>
                        <a:rPr lang="en-US" sz="2000" b="0" dirty="0" smtClean="0">
                          <a:effectLst/>
                          <a:latin typeface="Calibri" panose="020F0502020204030204" pitchFamily="34" charset="0"/>
                          <a:cs typeface="Calibri" panose="020F0502020204030204" pitchFamily="34" charset="0"/>
                        </a:rPr>
                        <a:t>NB ramps, EB &amp; WB approach</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rPr>
                        <a:t> </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a:effectLst/>
                          <a:latin typeface="Calibri" panose="020F0502020204030204" pitchFamily="34" charset="0"/>
                          <a:cs typeface="Calibri" panose="020F0502020204030204" pitchFamily="34" charset="0"/>
                          <a:sym typeface="Wingdings"/>
                        </a:rPr>
                        <a:t></a:t>
                      </a:r>
                      <a:endParaRPr lang="en-US" sz="2000" b="0">
                        <a:effectLst/>
                        <a:latin typeface="Calibri" panose="020F0502020204030204" pitchFamily="34" charset="0"/>
                        <a:ea typeface="Calibri"/>
                        <a:cs typeface="Calibri" panose="020F0502020204030204" pitchFamily="34" charset="0"/>
                      </a:endParaRPr>
                    </a:p>
                  </a:txBody>
                  <a:tcPr marL="68580" marR="68580" marT="0" marB="0" anchor="ctr"/>
                </a:tc>
              </a:tr>
              <a:tr h="466344">
                <a:tc>
                  <a:txBody>
                    <a:bodyPr/>
                    <a:lstStyle/>
                    <a:p>
                      <a:pPr marL="0" marR="45720">
                        <a:lnSpc>
                          <a:spcPct val="115000"/>
                        </a:lnSpc>
                        <a:spcBef>
                          <a:spcPts val="50"/>
                        </a:spcBef>
                        <a:spcAft>
                          <a:spcPts val="50"/>
                        </a:spcAft>
                      </a:pPr>
                      <a:r>
                        <a:rPr lang="en-US" sz="2000" b="0" dirty="0" smtClean="0">
                          <a:effectLst/>
                          <a:latin typeface="Calibri" panose="020F0502020204030204" pitchFamily="34" charset="0"/>
                          <a:cs typeface="Calibri" panose="020F0502020204030204" pitchFamily="34" charset="0"/>
                        </a:rPr>
                        <a:t>6: Murray </a:t>
                      </a:r>
                      <a:r>
                        <a:rPr lang="en-US" sz="2000" b="0" dirty="0">
                          <a:effectLst/>
                          <a:latin typeface="Calibri" panose="020F0502020204030204" pitchFamily="34" charset="0"/>
                          <a:cs typeface="Calibri" panose="020F0502020204030204" pitchFamily="34" charset="0"/>
                        </a:rPr>
                        <a:t>Ridge &amp; </a:t>
                      </a:r>
                      <a:r>
                        <a:rPr lang="en-US" sz="2000" b="0" dirty="0" smtClean="0">
                          <a:effectLst/>
                          <a:latin typeface="Calibri" panose="020F0502020204030204" pitchFamily="34" charset="0"/>
                          <a:cs typeface="Calibri" panose="020F0502020204030204" pitchFamily="34" charset="0"/>
                        </a:rPr>
                        <a:t> SB </a:t>
                      </a:r>
                      <a:r>
                        <a:rPr lang="en-US" sz="2000" b="0" dirty="0">
                          <a:effectLst/>
                          <a:latin typeface="Calibri" panose="020F0502020204030204" pitchFamily="34" charset="0"/>
                          <a:cs typeface="Calibri" panose="020F0502020204030204" pitchFamily="34" charset="0"/>
                        </a:rPr>
                        <a:t>ramps- EB approach </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rPr>
                        <a:t> </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sym typeface="Wingdings"/>
                        </a:rPr>
                        <a:t></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r>
              <a:tr h="466344">
                <a:tc>
                  <a:txBody>
                    <a:bodyPr/>
                    <a:lstStyle/>
                    <a:p>
                      <a:pPr marL="0" marR="45720">
                        <a:lnSpc>
                          <a:spcPct val="115000"/>
                        </a:lnSpc>
                        <a:spcBef>
                          <a:spcPts val="50"/>
                        </a:spcBef>
                        <a:spcAft>
                          <a:spcPts val="50"/>
                        </a:spcAft>
                      </a:pPr>
                      <a:r>
                        <a:rPr lang="en-US" sz="2000" b="0" dirty="0" smtClean="0">
                          <a:effectLst/>
                          <a:latin typeface="Calibri" panose="020F0502020204030204" pitchFamily="34" charset="0"/>
                          <a:cs typeface="Calibri" panose="020F0502020204030204" pitchFamily="34" charset="0"/>
                        </a:rPr>
                        <a:t>7: Qualcomm </a:t>
                      </a:r>
                      <a:r>
                        <a:rPr lang="en-US" sz="2000" b="0" dirty="0">
                          <a:effectLst/>
                          <a:latin typeface="Calibri" panose="020F0502020204030204" pitchFamily="34" charset="0"/>
                          <a:cs typeface="Calibri" panose="020F0502020204030204" pitchFamily="34" charset="0"/>
                        </a:rPr>
                        <a:t>Way &amp; Friars Rd WB ramps </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rPr>
                        <a:t> </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sym typeface="Wingdings"/>
                        </a:rPr>
                        <a:t></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r>
              <a:tr h="466344">
                <a:tc>
                  <a:txBody>
                    <a:bodyPr/>
                    <a:lstStyle/>
                    <a:p>
                      <a:pPr marL="0" marR="0">
                        <a:lnSpc>
                          <a:spcPct val="115000"/>
                        </a:lnSpc>
                        <a:spcBef>
                          <a:spcPts val="50"/>
                        </a:spcBef>
                        <a:spcAft>
                          <a:spcPts val="50"/>
                        </a:spcAft>
                      </a:pPr>
                      <a:r>
                        <a:rPr lang="en-US" sz="2000" b="0" dirty="0" smtClean="0">
                          <a:effectLst/>
                          <a:latin typeface="Calibri" panose="020F0502020204030204" pitchFamily="34" charset="0"/>
                          <a:cs typeface="Calibri" panose="020F0502020204030204" pitchFamily="34" charset="0"/>
                        </a:rPr>
                        <a:t>17: Via </a:t>
                      </a:r>
                      <a:r>
                        <a:rPr lang="en-US" sz="2000" b="0" dirty="0">
                          <a:effectLst/>
                          <a:latin typeface="Calibri" panose="020F0502020204030204" pitchFamily="34" charset="0"/>
                          <a:cs typeface="Calibri" panose="020F0502020204030204" pitchFamily="34" charset="0"/>
                        </a:rPr>
                        <a:t>Alta &amp; Franklin Ridge </a:t>
                      </a:r>
                      <a:r>
                        <a:rPr lang="en-US" sz="2000" b="0" dirty="0" smtClean="0">
                          <a:effectLst/>
                          <a:latin typeface="Calibri" panose="020F0502020204030204" pitchFamily="34" charset="0"/>
                          <a:cs typeface="Calibri" panose="020F0502020204030204" pitchFamily="34" charset="0"/>
                        </a:rPr>
                        <a:t>intersection</a:t>
                      </a:r>
                      <a:r>
                        <a:rPr lang="en-US" sz="2000" b="0" baseline="0" dirty="0" smtClean="0">
                          <a:effectLst/>
                          <a:latin typeface="Calibri" panose="020F0502020204030204" pitchFamily="34" charset="0"/>
                          <a:cs typeface="Calibri" panose="020F0502020204030204" pitchFamily="34" charset="0"/>
                        </a:rPr>
                        <a:t> </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sym typeface="Wingdings"/>
                        </a:rPr>
                        <a:t></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rPr>
                        <a:t> </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r>
              <a:tr h="466344">
                <a:tc>
                  <a:txBody>
                    <a:bodyPr/>
                    <a:lstStyle/>
                    <a:p>
                      <a:pPr marL="0" marR="45720">
                        <a:lnSpc>
                          <a:spcPct val="115000"/>
                        </a:lnSpc>
                        <a:spcBef>
                          <a:spcPts val="50"/>
                        </a:spcBef>
                        <a:spcAft>
                          <a:spcPts val="50"/>
                        </a:spcAft>
                      </a:pPr>
                      <a:r>
                        <a:rPr lang="en-US" sz="2000" b="0" dirty="0" smtClean="0">
                          <a:effectLst/>
                          <a:latin typeface="Calibri" panose="020F0502020204030204" pitchFamily="34" charset="0"/>
                          <a:cs typeface="Calibri" panose="020F0502020204030204" pitchFamily="34" charset="0"/>
                        </a:rPr>
                        <a:t>18: Fair </a:t>
                      </a:r>
                      <a:r>
                        <a:rPr lang="en-US" sz="2000" b="0" dirty="0">
                          <a:effectLst/>
                          <a:latin typeface="Calibri" panose="020F0502020204030204" pitchFamily="34" charset="0"/>
                          <a:cs typeface="Calibri" panose="020F0502020204030204" pitchFamily="34" charset="0"/>
                        </a:rPr>
                        <a:t>share contribution </a:t>
                      </a:r>
                      <a:r>
                        <a:rPr lang="en-US" sz="2000" b="0" dirty="0" smtClean="0">
                          <a:effectLst/>
                          <a:latin typeface="Calibri" panose="020F0502020204030204" pitchFamily="34" charset="0"/>
                          <a:cs typeface="Calibri" panose="020F0502020204030204" pitchFamily="34" charset="0"/>
                        </a:rPr>
                        <a:t>I-805 </a:t>
                      </a:r>
                      <a:r>
                        <a:rPr lang="en-US" sz="2000" b="0" dirty="0">
                          <a:effectLst/>
                          <a:latin typeface="Calibri" panose="020F0502020204030204" pitchFamily="34" charset="0"/>
                          <a:cs typeface="Calibri" panose="020F0502020204030204" pitchFamily="34" charset="0"/>
                        </a:rPr>
                        <a:t>SB on-ramp</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sym typeface="Wingdings"/>
                        </a:rPr>
                        <a:t></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rPr>
                        <a:t> </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r>
              <a:tr h="466344">
                <a:tc>
                  <a:txBody>
                    <a:bodyPr/>
                    <a:lstStyle/>
                    <a:p>
                      <a:pPr marL="0" marR="45720">
                        <a:lnSpc>
                          <a:spcPct val="115000"/>
                        </a:lnSpc>
                        <a:spcBef>
                          <a:spcPts val="50"/>
                        </a:spcBef>
                        <a:spcAft>
                          <a:spcPts val="50"/>
                        </a:spcAft>
                      </a:pPr>
                      <a:r>
                        <a:rPr lang="en-US" sz="2000" b="0" smtClean="0">
                          <a:effectLst/>
                          <a:latin typeface="Calibri" panose="020F0502020204030204" pitchFamily="34" charset="0"/>
                          <a:cs typeface="Calibri" panose="020F0502020204030204" pitchFamily="34" charset="0"/>
                        </a:rPr>
                        <a:t>19: City </a:t>
                      </a:r>
                      <a:r>
                        <a:rPr lang="en-US" sz="2000" b="0" dirty="0">
                          <a:effectLst/>
                          <a:latin typeface="Calibri" panose="020F0502020204030204" pitchFamily="34" charset="0"/>
                          <a:cs typeface="Calibri" panose="020F0502020204030204" pitchFamily="34" charset="0"/>
                        </a:rPr>
                        <a:t>View Church driveway relocated </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sym typeface="Wingdings"/>
                        </a:rPr>
                        <a:t></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rPr>
                        <a:t> </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r>
              <a:tr h="466344">
                <a:tc>
                  <a:txBody>
                    <a:bodyPr/>
                    <a:lstStyle/>
                    <a:p>
                      <a:pPr marL="0" marR="45720">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rPr>
                        <a:t>Total: 10 mitigations </a:t>
                      </a:r>
                      <a:r>
                        <a:rPr lang="en-US" sz="2000" b="0" dirty="0" smtClean="0">
                          <a:effectLst/>
                          <a:latin typeface="Calibri" panose="020F0502020204030204" pitchFamily="34" charset="0"/>
                          <a:cs typeface="Calibri" panose="020F0502020204030204" pitchFamily="34" charset="0"/>
                        </a:rPr>
                        <a:t>out </a:t>
                      </a:r>
                      <a:r>
                        <a:rPr lang="en-US" sz="2000" b="0" dirty="0">
                          <a:effectLst/>
                          <a:latin typeface="Calibri" panose="020F0502020204030204" pitchFamily="34" charset="0"/>
                          <a:cs typeface="Calibri" panose="020F0502020204030204" pitchFamily="34" charset="0"/>
                        </a:rPr>
                        <a:t>of 19 (53%)</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rPr>
                        <a:t>5 (50%)</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marL="0" marR="0" algn="ctr">
                        <a:lnSpc>
                          <a:spcPct val="115000"/>
                        </a:lnSpc>
                        <a:spcBef>
                          <a:spcPts val="50"/>
                        </a:spcBef>
                        <a:spcAft>
                          <a:spcPts val="50"/>
                        </a:spcAft>
                      </a:pPr>
                      <a:r>
                        <a:rPr lang="en-US" sz="2000" b="0" dirty="0">
                          <a:effectLst/>
                          <a:latin typeface="Calibri" panose="020F0502020204030204" pitchFamily="34" charset="0"/>
                          <a:cs typeface="Calibri" panose="020F0502020204030204" pitchFamily="34" charset="0"/>
                        </a:rPr>
                        <a:t>5 (50%)</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nchor="ctr"/>
                </a:tc>
              </a:tr>
            </a:tbl>
          </a:graphicData>
        </a:graphic>
      </p:graphicFrame>
      <p:sp>
        <p:nvSpPr>
          <p:cNvPr id="2" name="TextBox 1"/>
          <p:cNvSpPr txBox="1"/>
          <p:nvPr/>
        </p:nvSpPr>
        <p:spPr>
          <a:xfrm>
            <a:off x="304800" y="6260068"/>
            <a:ext cx="4593886" cy="369332"/>
          </a:xfrm>
          <a:prstGeom prst="rect">
            <a:avLst/>
          </a:prstGeom>
          <a:noFill/>
        </p:spPr>
        <p:txBody>
          <a:bodyPr wrap="none" rtlCol="0">
            <a:spAutoFit/>
          </a:bodyPr>
          <a:lstStyle/>
          <a:p>
            <a:r>
              <a:rPr lang="en-US" dirty="0" smtClean="0">
                <a:solidFill>
                  <a:schemeClr val="bg1"/>
                </a:solidFill>
              </a:rPr>
              <a:t>* Refers to Permittee/Developer; Quarry Falls</a:t>
            </a:r>
            <a:endParaRPr lang="en-US" dirty="0">
              <a:solidFill>
                <a:schemeClr val="bg1"/>
              </a:solidFill>
            </a:endParaRPr>
          </a:p>
        </p:txBody>
      </p:sp>
    </p:spTree>
    <p:extLst>
      <p:ext uri="{BB962C8B-B14F-4D97-AF65-F5344CB8AC3E}">
        <p14:creationId xmlns:p14="http://schemas.microsoft.com/office/powerpoint/2010/main" val="820127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458200" cy="792162"/>
          </a:xfrm>
        </p:spPr>
        <p:txBody>
          <a:bodyPr>
            <a:noAutofit/>
          </a:bodyPr>
          <a:lstStyle/>
          <a:p>
            <a:pPr algn="ctr"/>
            <a:r>
              <a:rPr lang="en-US" sz="4400" cap="small" dirty="0" smtClean="0">
                <a:solidFill>
                  <a:schemeClr val="accent2"/>
                </a:solidFill>
                <a:latin typeface="Calibri" panose="020F0502020204030204" pitchFamily="34" charset="0"/>
                <a:cs typeface="Calibri" panose="020F0502020204030204" pitchFamily="34" charset="0"/>
              </a:rPr>
              <a:t>Findings</a:t>
            </a:r>
            <a:endParaRPr lang="en-US" sz="4400" cap="small" dirty="0">
              <a:solidFill>
                <a:schemeClr val="accent2"/>
              </a:solidFill>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13828640"/>
              </p:ext>
            </p:extLst>
          </p:nvPr>
        </p:nvGraphicFramePr>
        <p:xfrm>
          <a:off x="381000" y="990600"/>
          <a:ext cx="8458200" cy="5482624"/>
        </p:xfrm>
        <a:graphic>
          <a:graphicData uri="http://schemas.openxmlformats.org/drawingml/2006/table">
            <a:tbl>
              <a:tblPr firstRow="1" firstCol="1" bandRow="1">
                <a:tableStyleId>{0660B408-B3CF-4A94-85FC-2B1E0A45F4A2}</a:tableStyleId>
              </a:tblPr>
              <a:tblGrid>
                <a:gridCol w="2057400"/>
                <a:gridCol w="3352800"/>
                <a:gridCol w="3048000"/>
              </a:tblGrid>
              <a:tr h="357429">
                <a:tc>
                  <a:txBody>
                    <a:bodyPr/>
                    <a:lstStyle/>
                    <a:p>
                      <a:pPr marL="0" marR="0">
                        <a:lnSpc>
                          <a:spcPct val="115000"/>
                        </a:lnSpc>
                        <a:spcBef>
                          <a:spcPts val="0"/>
                        </a:spcBef>
                        <a:spcAft>
                          <a:spcPts val="0"/>
                        </a:spcAft>
                      </a:pPr>
                      <a:r>
                        <a:rPr lang="en-US" sz="1600" dirty="0">
                          <a:effectLst/>
                        </a:rPr>
                        <a:t>Benefit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With Connection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No Road or Bicycle, Pedestrian &amp; Emergency Access Only</a:t>
                      </a:r>
                      <a:endParaRPr lang="en-US" sz="1600" dirty="0">
                        <a:effectLst/>
                        <a:latin typeface="Calibri"/>
                        <a:ea typeface="Calibri"/>
                        <a:cs typeface="Times New Roman"/>
                      </a:endParaRPr>
                    </a:p>
                  </a:txBody>
                  <a:tcPr marL="68580" marR="68580" marT="0" marB="0"/>
                </a:tc>
              </a:tr>
              <a:tr h="777890">
                <a:tc>
                  <a:txBody>
                    <a:bodyPr/>
                    <a:lstStyle/>
                    <a:p>
                      <a:pPr marL="342900" marR="0" lvl="0" indent="-342900">
                        <a:spcBef>
                          <a:spcPts val="400"/>
                        </a:spcBef>
                        <a:spcAft>
                          <a:spcPts val="400"/>
                        </a:spcAft>
                        <a:buFont typeface="+mj-lt"/>
                        <a:buAutoNum type="arabicPeriod"/>
                      </a:pPr>
                      <a:r>
                        <a:rPr lang="en-US" sz="2000" b="0" dirty="0" smtClean="0">
                          <a:effectLst/>
                          <a:latin typeface="Calibri" panose="020F0502020204030204" pitchFamily="34" charset="0"/>
                          <a:cs typeface="Calibri" panose="020F0502020204030204" pitchFamily="34" charset="0"/>
                        </a:rPr>
                        <a:t>Resolve inconsistency </a:t>
                      </a:r>
                      <a:r>
                        <a:rPr lang="en-US" sz="2000" b="0" dirty="0">
                          <a:effectLst/>
                          <a:latin typeface="Calibri" panose="020F0502020204030204" pitchFamily="34" charset="0"/>
                          <a:cs typeface="Calibri" panose="020F0502020204030204" pitchFamily="34" charset="0"/>
                        </a:rPr>
                        <a:t>between  </a:t>
                      </a:r>
                      <a:r>
                        <a:rPr lang="en-US" sz="2000" b="0" dirty="0" smtClean="0">
                          <a:effectLst/>
                          <a:latin typeface="Calibri" panose="020F0502020204030204" pitchFamily="34" charset="0"/>
                          <a:cs typeface="Calibri" panose="020F0502020204030204" pitchFamily="34" charset="0"/>
                        </a:rPr>
                        <a:t>plans</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marR="0">
                        <a:lnSpc>
                          <a:spcPct val="100000"/>
                        </a:lnSpc>
                        <a:spcBef>
                          <a:spcPts val="400"/>
                        </a:spcBef>
                        <a:spcAft>
                          <a:spcPts val="400"/>
                        </a:spcAft>
                      </a:pPr>
                      <a:r>
                        <a:rPr lang="en-US" sz="2000" b="0" dirty="0" smtClean="0">
                          <a:solidFill>
                            <a:schemeClr val="tx1"/>
                          </a:solidFill>
                          <a:effectLst/>
                          <a:latin typeface="Calibri" panose="020F0502020204030204" pitchFamily="34" charset="0"/>
                          <a:cs typeface="Calibri" panose="020F0502020204030204" pitchFamily="34" charset="0"/>
                        </a:rPr>
                        <a:t>No</a:t>
                      </a:r>
                      <a:r>
                        <a:rPr lang="en-US" sz="2000" b="0" baseline="0" dirty="0" smtClean="0">
                          <a:solidFill>
                            <a:schemeClr val="tx1"/>
                          </a:solidFill>
                          <a:effectLst/>
                          <a:latin typeface="Calibri" panose="020F0502020204030204" pitchFamily="34" charset="0"/>
                          <a:cs typeface="Calibri" panose="020F0502020204030204" pitchFamily="34" charset="0"/>
                        </a:rPr>
                        <a:t> </a:t>
                      </a:r>
                      <a:r>
                        <a:rPr lang="en-US" sz="2000" b="0" dirty="0" smtClean="0">
                          <a:solidFill>
                            <a:schemeClr val="tx1"/>
                          </a:solidFill>
                          <a:effectLst/>
                          <a:latin typeface="Calibri" panose="020F0502020204030204" pitchFamily="34" charset="0"/>
                          <a:cs typeface="Calibri" panose="020F0502020204030204" pitchFamily="34" charset="0"/>
                        </a:rPr>
                        <a:t>– Contradiction  still in MVCP; Resolve</a:t>
                      </a:r>
                      <a:r>
                        <a:rPr lang="en-US" sz="2000" b="0" baseline="0" dirty="0" smtClean="0">
                          <a:solidFill>
                            <a:schemeClr val="tx1"/>
                          </a:solidFill>
                          <a:effectLst/>
                          <a:latin typeface="Calibri" panose="020F0502020204030204" pitchFamily="34" charset="0"/>
                          <a:cs typeface="Calibri" panose="020F0502020204030204" pitchFamily="34" charset="0"/>
                        </a:rPr>
                        <a:t> during  update</a:t>
                      </a:r>
                      <a:endParaRPr lang="en-US" sz="20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marR="0" indent="0" algn="l" defTabSz="914400" rtl="0" eaLnBrk="1" fontAlgn="auto" latinLnBrk="0" hangingPunct="1">
                        <a:lnSpc>
                          <a:spcPct val="100000"/>
                        </a:lnSpc>
                        <a:spcBef>
                          <a:spcPts val="400"/>
                        </a:spcBef>
                        <a:spcAft>
                          <a:spcPts val="400"/>
                        </a:spcAft>
                        <a:buClrTx/>
                        <a:buSzTx/>
                        <a:buFontTx/>
                        <a:buNone/>
                        <a:tabLst/>
                        <a:defRPr/>
                      </a:pPr>
                      <a:r>
                        <a:rPr lang="en-US" sz="2000" b="1" dirty="0" smtClean="0">
                          <a:effectLst/>
                          <a:latin typeface="Calibri" panose="020F0502020204030204" pitchFamily="34" charset="0"/>
                          <a:cs typeface="Calibri" panose="020F0502020204030204" pitchFamily="34" charset="0"/>
                        </a:rPr>
                        <a:t>Yes –</a:t>
                      </a:r>
                      <a:r>
                        <a:rPr lang="en-US" sz="2000" b="1" baseline="0" dirty="0" smtClean="0">
                          <a:effectLst/>
                          <a:latin typeface="Calibri" panose="020F0502020204030204" pitchFamily="34" charset="0"/>
                          <a:cs typeface="Calibri" panose="020F0502020204030204" pitchFamily="34" charset="0"/>
                        </a:rPr>
                        <a:t> Could resolve during </a:t>
                      </a:r>
                      <a:r>
                        <a:rPr lang="en-US" sz="2000" b="1" dirty="0" smtClean="0">
                          <a:effectLst/>
                          <a:latin typeface="Calibri" panose="020F0502020204030204" pitchFamily="34" charset="0"/>
                          <a:cs typeface="Calibri" panose="020F0502020204030204" pitchFamily="34" charset="0"/>
                        </a:rPr>
                        <a:t>MVCP update</a:t>
                      </a:r>
                      <a:endParaRPr lang="en-US" sz="2000" b="1" dirty="0" smtClean="0">
                        <a:effectLst/>
                        <a:latin typeface="Calibri" panose="020F0502020204030204" pitchFamily="34" charset="0"/>
                        <a:ea typeface="Calibri"/>
                        <a:cs typeface="Calibri" panose="020F0502020204030204" pitchFamily="34" charset="0"/>
                      </a:endParaRPr>
                    </a:p>
                  </a:txBody>
                  <a:tcPr marL="68580" marR="68580" marT="0" marB="0"/>
                </a:tc>
              </a:tr>
              <a:tr h="845881">
                <a:tc>
                  <a:txBody>
                    <a:bodyPr/>
                    <a:lstStyle/>
                    <a:p>
                      <a:pPr marL="342900" marR="0" lvl="0" indent="-342900">
                        <a:spcBef>
                          <a:spcPts val="400"/>
                        </a:spcBef>
                        <a:spcAft>
                          <a:spcPts val="400"/>
                        </a:spcAft>
                        <a:buFont typeface="+mj-lt"/>
                        <a:buAutoNum type="arabicPeriod" startAt="2"/>
                      </a:pPr>
                      <a:r>
                        <a:rPr lang="en-US" sz="2000" b="0" dirty="0">
                          <a:effectLst/>
                          <a:latin typeface="Calibri" panose="020F0502020204030204" pitchFamily="34" charset="0"/>
                          <a:cs typeface="Calibri" panose="020F0502020204030204" pitchFamily="34" charset="0"/>
                        </a:rPr>
                        <a:t>Improves Local Mobility</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marR="0">
                        <a:lnSpc>
                          <a:spcPct val="100000"/>
                        </a:lnSpc>
                        <a:spcBef>
                          <a:spcPts val="400"/>
                        </a:spcBef>
                        <a:spcAft>
                          <a:spcPts val="400"/>
                        </a:spcAft>
                      </a:pPr>
                      <a:r>
                        <a:rPr lang="en-US" sz="2000" b="0" dirty="0" smtClean="0">
                          <a:solidFill>
                            <a:schemeClr val="tx1"/>
                          </a:solidFill>
                          <a:effectLst/>
                          <a:latin typeface="Calibri" panose="020F0502020204030204" pitchFamily="34" charset="0"/>
                          <a:cs typeface="Calibri" panose="020F0502020204030204" pitchFamily="34" charset="0"/>
                        </a:rPr>
                        <a:t>No – </a:t>
                      </a:r>
                      <a:r>
                        <a:rPr lang="en-US" sz="2000" b="0" baseline="0" dirty="0" smtClean="0">
                          <a:solidFill>
                            <a:schemeClr val="tx1"/>
                          </a:solidFill>
                          <a:effectLst/>
                          <a:latin typeface="Calibri" panose="020F0502020204030204" pitchFamily="34" charset="0"/>
                          <a:cs typeface="Calibri" panose="020F0502020204030204" pitchFamily="34" charset="0"/>
                        </a:rPr>
                        <a:t>A</a:t>
                      </a:r>
                      <a:r>
                        <a:rPr lang="en-US" sz="2000" b="0" dirty="0" smtClean="0">
                          <a:solidFill>
                            <a:schemeClr val="tx1"/>
                          </a:solidFill>
                          <a:effectLst/>
                          <a:latin typeface="Calibri" panose="020F0502020204030204" pitchFamily="34" charset="0"/>
                          <a:cs typeface="Calibri" panose="020F0502020204030204" pitchFamily="34" charset="0"/>
                        </a:rPr>
                        <a:t>dds access;</a:t>
                      </a:r>
                      <a:r>
                        <a:rPr lang="en-US" sz="2000" b="0" baseline="0" dirty="0" smtClean="0">
                          <a:solidFill>
                            <a:schemeClr val="tx1"/>
                          </a:solidFill>
                          <a:effectLst/>
                          <a:latin typeface="Calibri" panose="020F0502020204030204" pitchFamily="34" charset="0"/>
                          <a:cs typeface="Calibri" panose="020F0502020204030204" pitchFamily="34" charset="0"/>
                        </a:rPr>
                        <a:t> C</a:t>
                      </a:r>
                      <a:r>
                        <a:rPr lang="en-US" sz="2000" b="0" dirty="0" smtClean="0">
                          <a:solidFill>
                            <a:schemeClr val="tx1"/>
                          </a:solidFill>
                          <a:effectLst/>
                          <a:latin typeface="Calibri" panose="020F0502020204030204" pitchFamily="34" charset="0"/>
                          <a:cs typeface="Calibri" panose="020F0502020204030204" pitchFamily="34" charset="0"/>
                        </a:rPr>
                        <a:t>ongestion</a:t>
                      </a:r>
                      <a:r>
                        <a:rPr lang="en-US" sz="2000" b="0" baseline="0" dirty="0" smtClean="0">
                          <a:solidFill>
                            <a:schemeClr val="tx1"/>
                          </a:solidFill>
                          <a:effectLst/>
                          <a:latin typeface="Calibri" panose="020F0502020204030204" pitchFamily="34" charset="0"/>
                          <a:cs typeface="Calibri" panose="020F0502020204030204" pitchFamily="34" charset="0"/>
                        </a:rPr>
                        <a:t> &amp; </a:t>
                      </a:r>
                      <a:r>
                        <a:rPr lang="en-US" sz="2000" b="0" dirty="0" smtClean="0">
                          <a:solidFill>
                            <a:schemeClr val="tx1"/>
                          </a:solidFill>
                          <a:effectLst/>
                          <a:latin typeface="Calibri" panose="020F0502020204030204" pitchFamily="34" charset="0"/>
                          <a:cs typeface="Calibri" panose="020F0502020204030204" pitchFamily="34" charset="0"/>
                        </a:rPr>
                        <a:t>safety slows mobility</a:t>
                      </a:r>
                      <a:endParaRPr lang="en-US" sz="20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marR="0">
                        <a:lnSpc>
                          <a:spcPct val="100000"/>
                        </a:lnSpc>
                        <a:spcBef>
                          <a:spcPts val="400"/>
                        </a:spcBef>
                        <a:spcAft>
                          <a:spcPts val="400"/>
                        </a:spcAft>
                      </a:pPr>
                      <a:r>
                        <a:rPr lang="en-US" sz="2000" b="1" dirty="0">
                          <a:effectLst/>
                          <a:latin typeface="Calibri" panose="020F0502020204030204" pitchFamily="34" charset="0"/>
                          <a:cs typeface="Calibri" panose="020F0502020204030204" pitchFamily="34" charset="0"/>
                        </a:rPr>
                        <a:t>Yes </a:t>
                      </a:r>
                      <a:r>
                        <a:rPr lang="en-US" sz="2000" b="1" dirty="0" smtClean="0">
                          <a:effectLst/>
                          <a:latin typeface="Calibri" panose="020F0502020204030204" pitchFamily="34" charset="0"/>
                          <a:cs typeface="Calibri" panose="020F0502020204030204" pitchFamily="34" charset="0"/>
                        </a:rPr>
                        <a:t>– Bike </a:t>
                      </a:r>
                      <a:r>
                        <a:rPr lang="en-US" sz="2000" b="1" baseline="0" dirty="0" smtClean="0">
                          <a:effectLst/>
                          <a:latin typeface="Calibri" panose="020F0502020204030204" pitchFamily="34" charset="0"/>
                          <a:cs typeface="Calibri" panose="020F0502020204030204" pitchFamily="34" charset="0"/>
                        </a:rPr>
                        <a:t>&amp; </a:t>
                      </a:r>
                      <a:r>
                        <a:rPr lang="en-US" sz="2000" b="1" dirty="0" smtClean="0">
                          <a:effectLst/>
                          <a:latin typeface="Calibri" panose="020F0502020204030204" pitchFamily="34" charset="0"/>
                          <a:cs typeface="Calibri" panose="020F0502020204030204" pitchFamily="34" charset="0"/>
                        </a:rPr>
                        <a:t>pedestrian trails mandated</a:t>
                      </a:r>
                      <a:endParaRPr lang="en-US" sz="2000" b="1" dirty="0">
                        <a:effectLst/>
                        <a:latin typeface="Calibri" panose="020F0502020204030204" pitchFamily="34" charset="0"/>
                        <a:ea typeface="Calibri"/>
                        <a:cs typeface="Calibri" panose="020F0502020204030204" pitchFamily="34" charset="0"/>
                      </a:endParaRPr>
                    </a:p>
                  </a:txBody>
                  <a:tcPr marL="68580" marR="68580" marT="0" marB="0"/>
                </a:tc>
              </a:tr>
              <a:tr h="1096383">
                <a:tc>
                  <a:txBody>
                    <a:bodyPr/>
                    <a:lstStyle/>
                    <a:p>
                      <a:pPr marL="342900" marR="0" lvl="0" indent="-342900">
                        <a:spcBef>
                          <a:spcPts val="400"/>
                        </a:spcBef>
                        <a:spcAft>
                          <a:spcPts val="400"/>
                        </a:spcAft>
                        <a:buFont typeface="+mj-lt"/>
                        <a:buAutoNum type="arabicPeriod" startAt="3"/>
                      </a:pPr>
                      <a:r>
                        <a:rPr lang="en-US" sz="2000" b="0" dirty="0">
                          <a:effectLst/>
                          <a:latin typeface="Calibri" panose="020F0502020204030204" pitchFamily="34" charset="0"/>
                          <a:cs typeface="Calibri" panose="020F0502020204030204" pitchFamily="34" charset="0"/>
                        </a:rPr>
                        <a:t>Improve efficiency of local circulate network</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marR="0">
                        <a:lnSpc>
                          <a:spcPct val="100000"/>
                        </a:lnSpc>
                        <a:spcBef>
                          <a:spcPts val="400"/>
                        </a:spcBef>
                        <a:spcAft>
                          <a:spcPts val="400"/>
                        </a:spcAft>
                      </a:pPr>
                      <a:r>
                        <a:rPr lang="en-US" sz="2000" b="0" dirty="0" smtClean="0">
                          <a:solidFill>
                            <a:schemeClr val="tx1"/>
                          </a:solidFill>
                          <a:effectLst/>
                          <a:latin typeface="Calibri" panose="020F0502020204030204" pitchFamily="34" charset="0"/>
                          <a:cs typeface="Calibri" panose="020F0502020204030204" pitchFamily="34" charset="0"/>
                        </a:rPr>
                        <a:t>No – More congestion could lead to less efficiency</a:t>
                      </a:r>
                      <a:endParaRPr lang="en-US" sz="20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marR="0">
                        <a:lnSpc>
                          <a:spcPct val="100000"/>
                        </a:lnSpc>
                        <a:spcBef>
                          <a:spcPts val="400"/>
                        </a:spcBef>
                        <a:spcAft>
                          <a:spcPts val="400"/>
                        </a:spcAft>
                      </a:pPr>
                      <a:r>
                        <a:rPr lang="en-US" sz="2000" b="1" dirty="0" smtClean="0">
                          <a:effectLst/>
                          <a:latin typeface="Calibri" panose="020F0502020204030204" pitchFamily="34" charset="0"/>
                          <a:cs typeface="Calibri" panose="020F0502020204030204" pitchFamily="34" charset="0"/>
                        </a:rPr>
                        <a:t>Yes – No vehicular link; Less congestion; May reduce vehicular</a:t>
                      </a:r>
                      <a:r>
                        <a:rPr lang="en-US" sz="2000" b="1" baseline="0" dirty="0" smtClean="0">
                          <a:effectLst/>
                          <a:latin typeface="Calibri" panose="020F0502020204030204" pitchFamily="34" charset="0"/>
                          <a:cs typeface="Calibri" panose="020F0502020204030204" pitchFamily="34" charset="0"/>
                        </a:rPr>
                        <a:t> </a:t>
                      </a:r>
                      <a:r>
                        <a:rPr lang="en-US" sz="2000" b="1" dirty="0" smtClean="0">
                          <a:effectLst/>
                          <a:latin typeface="Calibri" panose="020F0502020204030204" pitchFamily="34" charset="0"/>
                          <a:cs typeface="Calibri" panose="020F0502020204030204" pitchFamily="34" charset="0"/>
                        </a:rPr>
                        <a:t>use; Increasing walking &amp; bicycle efficiency</a:t>
                      </a:r>
                      <a:endParaRPr lang="en-US" sz="2000" b="1" dirty="0">
                        <a:effectLst/>
                        <a:latin typeface="Calibri" panose="020F0502020204030204" pitchFamily="34" charset="0"/>
                        <a:ea typeface="Calibri"/>
                        <a:cs typeface="Calibri" panose="020F0502020204030204" pitchFamily="34" charset="0"/>
                      </a:endParaRPr>
                    </a:p>
                  </a:txBody>
                  <a:tcPr marL="68580" marR="68580" marT="0" marB="0"/>
                </a:tc>
              </a:tr>
              <a:tr h="884817">
                <a:tc>
                  <a:txBody>
                    <a:bodyPr/>
                    <a:lstStyle/>
                    <a:p>
                      <a:pPr marL="342900" marR="0" lvl="0" indent="-342900">
                        <a:spcBef>
                          <a:spcPts val="400"/>
                        </a:spcBef>
                        <a:spcAft>
                          <a:spcPts val="400"/>
                        </a:spcAft>
                        <a:buFont typeface="+mj-lt"/>
                        <a:buAutoNum type="arabicPeriod" startAt="4"/>
                      </a:pPr>
                      <a:r>
                        <a:rPr lang="en-US" sz="2000" b="0" dirty="0">
                          <a:effectLst/>
                          <a:latin typeface="Calibri" panose="020F0502020204030204" pitchFamily="34" charset="0"/>
                          <a:cs typeface="Calibri" panose="020F0502020204030204" pitchFamily="34" charset="0"/>
                        </a:rPr>
                        <a:t>Improves emergency access</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marR="0">
                        <a:lnSpc>
                          <a:spcPct val="100000"/>
                        </a:lnSpc>
                        <a:spcBef>
                          <a:spcPts val="400"/>
                        </a:spcBef>
                        <a:spcAft>
                          <a:spcPts val="400"/>
                        </a:spcAft>
                      </a:pPr>
                      <a:r>
                        <a:rPr lang="en-US" sz="2000" b="0" dirty="0" smtClean="0">
                          <a:solidFill>
                            <a:schemeClr val="tx1"/>
                          </a:solidFill>
                          <a:effectLst/>
                          <a:latin typeface="Calibri" panose="020F0502020204030204" pitchFamily="34" charset="0"/>
                          <a:cs typeface="Calibri" panose="020F0502020204030204" pitchFamily="34" charset="0"/>
                        </a:rPr>
                        <a:t>No – Impact of congestion on response time not studied in FEIR</a:t>
                      </a:r>
                      <a:endParaRPr lang="en-US" sz="20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marR="0">
                        <a:lnSpc>
                          <a:spcPct val="100000"/>
                        </a:lnSpc>
                        <a:spcBef>
                          <a:spcPts val="400"/>
                        </a:spcBef>
                        <a:spcAft>
                          <a:spcPts val="400"/>
                        </a:spcAft>
                      </a:pPr>
                      <a:r>
                        <a:rPr lang="en-US" sz="2000" b="1" dirty="0">
                          <a:effectLst/>
                          <a:latin typeface="Calibri" panose="020F0502020204030204" pitchFamily="34" charset="0"/>
                          <a:cs typeface="Calibri" panose="020F0502020204030204" pitchFamily="34" charset="0"/>
                        </a:rPr>
                        <a:t>Yes – </a:t>
                      </a:r>
                      <a:r>
                        <a:rPr lang="en-US" sz="2000" b="1" dirty="0" smtClean="0">
                          <a:effectLst/>
                          <a:latin typeface="Calibri" panose="020F0502020204030204" pitchFamily="34" charset="0"/>
                          <a:cs typeface="Calibri" panose="020F0502020204030204" pitchFamily="34" charset="0"/>
                        </a:rPr>
                        <a:t>emergency access added; Less congestion</a:t>
                      </a:r>
                      <a:endParaRPr lang="en-US" sz="2000" b="1" dirty="0">
                        <a:effectLst/>
                        <a:latin typeface="Calibri" panose="020F0502020204030204" pitchFamily="34" charset="0"/>
                        <a:ea typeface="Calibri"/>
                        <a:cs typeface="Calibri" panose="020F0502020204030204" pitchFamily="34" charset="0"/>
                      </a:endParaRPr>
                    </a:p>
                  </a:txBody>
                  <a:tcPr marL="68580" marR="68580" marT="0" marB="0"/>
                </a:tc>
              </a:tr>
              <a:tr h="723111">
                <a:tc>
                  <a:txBody>
                    <a:bodyPr/>
                    <a:lstStyle/>
                    <a:p>
                      <a:pPr marL="342900" marR="0" lvl="0" indent="-342900">
                        <a:spcBef>
                          <a:spcPts val="400"/>
                        </a:spcBef>
                        <a:spcAft>
                          <a:spcPts val="400"/>
                        </a:spcAft>
                        <a:buFont typeface="+mj-lt"/>
                        <a:buAutoNum type="arabicPeriod" startAt="5"/>
                      </a:pPr>
                      <a:r>
                        <a:rPr lang="en-US" sz="2000" b="0" dirty="0" smtClean="0">
                          <a:effectLst/>
                          <a:latin typeface="Calibri" panose="020F0502020204030204" pitchFamily="34" charset="0"/>
                          <a:cs typeface="Calibri" panose="020F0502020204030204" pitchFamily="34" charset="0"/>
                        </a:rPr>
                        <a:t>Regional reduction VMT</a:t>
                      </a:r>
                      <a:endParaRPr lang="en-US" sz="2000" b="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marR="0">
                        <a:lnSpc>
                          <a:spcPct val="100000"/>
                        </a:lnSpc>
                        <a:spcBef>
                          <a:spcPts val="400"/>
                        </a:spcBef>
                        <a:spcAft>
                          <a:spcPts val="400"/>
                        </a:spcAft>
                      </a:pPr>
                      <a:r>
                        <a:rPr lang="en-US" sz="2000" b="0" dirty="0" smtClean="0">
                          <a:solidFill>
                            <a:schemeClr val="tx1"/>
                          </a:solidFill>
                          <a:effectLst/>
                          <a:latin typeface="Calibri" panose="020F0502020204030204" pitchFamily="34" charset="0"/>
                          <a:cs typeface="Calibri" panose="020F0502020204030204" pitchFamily="34" charset="0"/>
                        </a:rPr>
                        <a:t>VMT – No margin of error; could increase or</a:t>
                      </a:r>
                      <a:r>
                        <a:rPr lang="en-US" sz="2000" b="0" baseline="0" dirty="0" smtClean="0">
                          <a:solidFill>
                            <a:schemeClr val="tx1"/>
                          </a:solidFill>
                          <a:effectLst/>
                          <a:latin typeface="Calibri" panose="020F0502020204030204" pitchFamily="34" charset="0"/>
                          <a:cs typeface="Calibri" panose="020F0502020204030204" pitchFamily="34" charset="0"/>
                        </a:rPr>
                        <a:t> decrease</a:t>
                      </a:r>
                      <a:endParaRPr lang="en-US" sz="2000" b="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marR="0">
                        <a:lnSpc>
                          <a:spcPct val="100000"/>
                        </a:lnSpc>
                        <a:spcBef>
                          <a:spcPts val="400"/>
                        </a:spcBef>
                        <a:spcAft>
                          <a:spcPts val="400"/>
                        </a:spcAft>
                      </a:pPr>
                      <a:r>
                        <a:rPr lang="en-US" sz="2000" b="1" dirty="0" smtClean="0">
                          <a:effectLst/>
                          <a:latin typeface="Calibri" panose="020F0502020204030204" pitchFamily="34" charset="0"/>
                          <a:cs typeface="Calibri" panose="020F0502020204030204" pitchFamily="34" charset="0"/>
                        </a:rPr>
                        <a:t>Yes – May reduce vehicular use; Decreasing VMT</a:t>
                      </a:r>
                      <a:endParaRPr lang="en-US" sz="2000" b="1" dirty="0">
                        <a:effectLst/>
                        <a:latin typeface="Calibri" panose="020F0502020204030204" pitchFamily="34" charset="0"/>
                        <a:ea typeface="Calibri"/>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3626784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610600" cy="2438400"/>
          </a:xfrm>
        </p:spPr>
        <p:txBody>
          <a:bodyPr>
            <a:noAutofit/>
          </a:bodyPr>
          <a:lstStyle/>
          <a:p>
            <a:pPr algn="ctr">
              <a:spcBef>
                <a:spcPts val="0"/>
              </a:spcBef>
            </a:pPr>
            <a:r>
              <a:rPr lang="en-US" sz="4000" cap="small" dirty="0" smtClean="0">
                <a:solidFill>
                  <a:schemeClr val="accent2"/>
                </a:solidFill>
                <a:latin typeface="Calibri" panose="020F0502020204030204" pitchFamily="34" charset="0"/>
                <a:cs typeface="Calibri" panose="020F0502020204030204" pitchFamily="34" charset="0"/>
              </a:rPr>
              <a:t>Connection not in Serra Mesa CP (1977)</a:t>
            </a:r>
            <a:br>
              <a:rPr lang="en-US" sz="4000" cap="small" dirty="0" smtClean="0">
                <a:solidFill>
                  <a:schemeClr val="accent2"/>
                </a:solidFill>
                <a:latin typeface="Calibri" panose="020F0502020204030204" pitchFamily="34" charset="0"/>
                <a:cs typeface="Calibri" panose="020F0502020204030204" pitchFamily="34" charset="0"/>
              </a:rPr>
            </a:br>
            <a:r>
              <a:rPr lang="en-US" sz="2000" cap="small" dirty="0" smtClean="0">
                <a:solidFill>
                  <a:schemeClr val="accent2"/>
                </a:solidFill>
                <a:latin typeface="Calibri" panose="020F0502020204030204" pitchFamily="34" charset="0"/>
                <a:cs typeface="Calibri" panose="020F0502020204030204" pitchFamily="34" charset="0"/>
              </a:rPr>
              <a:t/>
            </a:r>
            <a:br>
              <a:rPr lang="en-US" sz="2000" cap="small" dirty="0" smtClean="0">
                <a:solidFill>
                  <a:schemeClr val="accent2"/>
                </a:solidFill>
                <a:latin typeface="Calibri" panose="020F0502020204030204" pitchFamily="34" charset="0"/>
                <a:cs typeface="Calibri" panose="020F0502020204030204" pitchFamily="34" charset="0"/>
              </a:rPr>
            </a:br>
            <a:r>
              <a:rPr lang="en-US" sz="4000" cap="small" dirty="0" smtClean="0">
                <a:solidFill>
                  <a:schemeClr val="accent2"/>
                </a:solidFill>
                <a:latin typeface="Calibri" panose="020F0502020204030204" pitchFamily="34" charset="0"/>
                <a:cs typeface="Calibri" panose="020F0502020204030204" pitchFamily="34" charset="0"/>
              </a:rPr>
              <a:t>Connection Contradicts Mission Valley CP (1985)</a:t>
            </a:r>
            <a:endParaRPr lang="en-US" sz="4000" cap="small" dirty="0">
              <a:solidFill>
                <a:schemeClr val="accent2"/>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609600" y="2971800"/>
            <a:ext cx="8153400" cy="1752600"/>
          </a:xfrm>
        </p:spPr>
        <p:txBody>
          <a:bodyPr>
            <a:noAutofit/>
          </a:bodyPr>
          <a:lstStyle/>
          <a:p>
            <a:pPr marL="109728" indent="0">
              <a:buNone/>
            </a:pPr>
            <a:r>
              <a:rPr lang="en-US" sz="3000" dirty="0" smtClean="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Streets serving new development should be connected to the road network and </a:t>
            </a:r>
            <a:r>
              <a:rPr lang="en-US" sz="3000" b="1" dirty="0">
                <a:latin typeface="Calibri" panose="020F0502020204030204" pitchFamily="34" charset="0"/>
                <a:cs typeface="Calibri" panose="020F0502020204030204" pitchFamily="34" charset="0"/>
              </a:rPr>
              <a:t>not to major streets serving residential areas in the mesas</a:t>
            </a:r>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sp>
        <p:nvSpPr>
          <p:cNvPr id="4" name="TextBox 3"/>
          <p:cNvSpPr txBox="1"/>
          <p:nvPr/>
        </p:nvSpPr>
        <p:spPr>
          <a:xfrm>
            <a:off x="4648200" y="5960333"/>
            <a:ext cx="3657600" cy="461665"/>
          </a:xfrm>
          <a:prstGeom prst="rect">
            <a:avLst/>
          </a:prstGeom>
          <a:noFill/>
        </p:spPr>
        <p:txBody>
          <a:bodyPr wrap="square" rtlCol="0">
            <a:spAutoFit/>
          </a:bodyPr>
          <a:lstStyle/>
          <a:p>
            <a:r>
              <a:rPr lang="en-US" sz="2400" dirty="0" smtClean="0">
                <a:solidFill>
                  <a:schemeClr val="bg2"/>
                </a:solidFill>
                <a:latin typeface="Calibri" panose="020F0502020204030204" pitchFamily="34" charset="0"/>
                <a:cs typeface="Calibri" panose="020F0502020204030204" pitchFamily="34" charset="0"/>
              </a:rPr>
              <a:t>*Not mentioned in FEIR</a:t>
            </a:r>
            <a:endParaRPr lang="en-US" sz="24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2554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458200" cy="792162"/>
          </a:xfrm>
        </p:spPr>
        <p:txBody>
          <a:bodyPr>
            <a:noAutofit/>
          </a:bodyPr>
          <a:lstStyle/>
          <a:p>
            <a:pPr algn="ctr"/>
            <a:r>
              <a:rPr lang="en-US" sz="4400" cap="small" dirty="0" smtClean="0">
                <a:solidFill>
                  <a:schemeClr val="accent2"/>
                </a:solidFill>
                <a:latin typeface="Calibri" panose="020F0502020204030204" pitchFamily="34" charset="0"/>
                <a:cs typeface="Calibri" panose="020F0502020204030204" pitchFamily="34" charset="0"/>
              </a:rPr>
              <a:t>Conclusion</a:t>
            </a:r>
            <a:endParaRPr lang="en-US" sz="4400" cap="small" dirty="0">
              <a:solidFill>
                <a:schemeClr val="accent2"/>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457200" y="914400"/>
            <a:ext cx="8458200" cy="4191000"/>
          </a:xfrm>
        </p:spPr>
        <p:txBody>
          <a:bodyPr>
            <a:noAutofit/>
          </a:bodyPr>
          <a:lstStyle/>
          <a:p>
            <a:pPr marL="457200" indent="-457200">
              <a:spcBef>
                <a:spcPts val="1200"/>
              </a:spcBef>
              <a:buClr>
                <a:schemeClr val="accent2"/>
              </a:buClr>
              <a:buFont typeface="Wingdings" panose="05000000000000000000" pitchFamily="2" charset="2"/>
              <a:buChar char="Ø"/>
            </a:pPr>
            <a:r>
              <a:rPr lang="en-US" sz="2400" b="0" dirty="0" smtClean="0">
                <a:solidFill>
                  <a:schemeClr val="accent1">
                    <a:lumMod val="75000"/>
                  </a:schemeClr>
                </a:solidFill>
                <a:latin typeface="Calibri" panose="020F0502020204030204" pitchFamily="34" charset="0"/>
                <a:cs typeface="Calibri" panose="020F0502020204030204" pitchFamily="34" charset="0"/>
              </a:rPr>
              <a:t>Emergency access for north-south connection added</a:t>
            </a:r>
          </a:p>
          <a:p>
            <a:pPr marL="457200" indent="-457200">
              <a:spcBef>
                <a:spcPts val="1200"/>
              </a:spcBef>
              <a:buClr>
                <a:schemeClr val="accent2"/>
              </a:buClr>
              <a:buFont typeface="Wingdings" panose="05000000000000000000" pitchFamily="2" charset="2"/>
              <a:buChar char="Ø"/>
            </a:pPr>
            <a:r>
              <a:rPr lang="en-US" sz="2400" b="0" dirty="0" smtClean="0">
                <a:solidFill>
                  <a:schemeClr val="accent1">
                    <a:lumMod val="75000"/>
                  </a:schemeClr>
                </a:solidFill>
                <a:latin typeface="Calibri" panose="020F0502020204030204" pitchFamily="34" charset="0"/>
                <a:cs typeface="Calibri" panose="020F0502020204030204" pitchFamily="34" charset="0"/>
              </a:rPr>
              <a:t>Connectivity Already Exists</a:t>
            </a:r>
          </a:p>
          <a:p>
            <a:pPr marL="457200" indent="-457200">
              <a:spcBef>
                <a:spcPts val="1200"/>
              </a:spcBef>
              <a:buClr>
                <a:schemeClr val="accent2"/>
              </a:buClr>
              <a:buFont typeface="Wingdings" panose="05000000000000000000" pitchFamily="2" charset="2"/>
              <a:buChar char="Ø"/>
            </a:pPr>
            <a:r>
              <a:rPr lang="en-US" sz="2400" b="0" dirty="0" smtClean="0">
                <a:solidFill>
                  <a:schemeClr val="accent1">
                    <a:lumMod val="75000"/>
                  </a:schemeClr>
                </a:solidFill>
                <a:latin typeface="Calibri" panose="020F0502020204030204" pitchFamily="34" charset="0"/>
                <a:cs typeface="Calibri" panose="020F0502020204030204" pitchFamily="34" charset="0"/>
              </a:rPr>
              <a:t>Safety not compromised – School, Park, Church</a:t>
            </a:r>
          </a:p>
          <a:p>
            <a:pPr marL="457200" indent="-457200">
              <a:spcBef>
                <a:spcPts val="1200"/>
              </a:spcBef>
              <a:buClr>
                <a:schemeClr val="accent2"/>
              </a:buClr>
              <a:buFont typeface="Wingdings" panose="05000000000000000000" pitchFamily="2" charset="2"/>
              <a:buChar char="Ø"/>
            </a:pPr>
            <a:r>
              <a:rPr lang="en-US" sz="2400" b="0" dirty="0" smtClean="0">
                <a:solidFill>
                  <a:schemeClr val="accent1">
                    <a:lumMod val="75000"/>
                  </a:schemeClr>
                </a:solidFill>
                <a:latin typeface="Calibri" panose="020F0502020204030204" pitchFamily="34" charset="0"/>
                <a:cs typeface="Calibri" panose="020F0502020204030204" pitchFamily="34" charset="0"/>
              </a:rPr>
              <a:t>Retains Smart Growth Community</a:t>
            </a:r>
          </a:p>
          <a:p>
            <a:pPr marL="457200" indent="-457200">
              <a:spcBef>
                <a:spcPts val="1200"/>
              </a:spcBef>
              <a:buClr>
                <a:schemeClr val="accent2"/>
              </a:buClr>
              <a:buFont typeface="Wingdings" panose="05000000000000000000" pitchFamily="2" charset="2"/>
              <a:buChar char="Ø"/>
            </a:pPr>
            <a:r>
              <a:rPr lang="en-US" sz="2400" b="0" dirty="0" smtClean="0">
                <a:solidFill>
                  <a:schemeClr val="accent1">
                    <a:lumMod val="75000"/>
                  </a:schemeClr>
                </a:solidFill>
                <a:latin typeface="Calibri" panose="020F0502020204030204" pitchFamily="34" charset="0"/>
                <a:cs typeface="Calibri" panose="020F0502020204030204" pitchFamily="34" charset="0"/>
              </a:rPr>
              <a:t>Circulation not impacted</a:t>
            </a:r>
          </a:p>
          <a:p>
            <a:pPr marL="457200" indent="-457200">
              <a:spcBef>
                <a:spcPts val="1200"/>
              </a:spcBef>
              <a:buClr>
                <a:schemeClr val="accent2"/>
              </a:buClr>
              <a:buFont typeface="Wingdings" panose="05000000000000000000" pitchFamily="2" charset="2"/>
              <a:buChar char="Ø"/>
            </a:pPr>
            <a:r>
              <a:rPr lang="en-US" sz="2400" b="0" dirty="0" smtClean="0">
                <a:solidFill>
                  <a:schemeClr val="accent1">
                    <a:lumMod val="75000"/>
                  </a:schemeClr>
                </a:solidFill>
                <a:latin typeface="Calibri" panose="020F0502020204030204" pitchFamily="34" charset="0"/>
                <a:cs typeface="Calibri" panose="020F0502020204030204" pitchFamily="34" charset="0"/>
              </a:rPr>
              <a:t>VMT study inadequate</a:t>
            </a:r>
          </a:p>
          <a:p>
            <a:pPr marL="457200" indent="-457200">
              <a:spcBef>
                <a:spcPts val="1200"/>
              </a:spcBef>
              <a:buClr>
                <a:schemeClr val="accent2"/>
              </a:buClr>
              <a:buFont typeface="Wingdings" panose="05000000000000000000" pitchFamily="2" charset="2"/>
              <a:buChar char="Ø"/>
            </a:pPr>
            <a:r>
              <a:rPr lang="en-US" sz="2400" b="0" dirty="0" smtClean="0">
                <a:solidFill>
                  <a:schemeClr val="accent1">
                    <a:lumMod val="75000"/>
                  </a:schemeClr>
                </a:solidFill>
                <a:latin typeface="Calibri" panose="020F0502020204030204" pitchFamily="34" charset="0"/>
                <a:cs typeface="Calibri" panose="020F0502020204030204" pitchFamily="34" charset="0"/>
              </a:rPr>
              <a:t>Doesn’t require expensive unfunded mitigations</a:t>
            </a:r>
          </a:p>
          <a:p>
            <a:pPr marL="457200" indent="-457200">
              <a:spcBef>
                <a:spcPts val="1200"/>
              </a:spcBef>
              <a:buClr>
                <a:schemeClr val="accent2"/>
              </a:buClr>
              <a:buFont typeface="Wingdings" panose="05000000000000000000" pitchFamily="2" charset="2"/>
              <a:buChar char="Ø"/>
            </a:pPr>
            <a:r>
              <a:rPr lang="en-US" sz="2400" b="0" dirty="0" smtClean="0">
                <a:solidFill>
                  <a:schemeClr val="accent1">
                    <a:lumMod val="75000"/>
                  </a:schemeClr>
                </a:solidFill>
                <a:latin typeface="Calibri" panose="020F0502020204030204" pitchFamily="34" charset="0"/>
                <a:cs typeface="Calibri" panose="020F0502020204030204" pitchFamily="34" charset="0"/>
              </a:rPr>
              <a:t>&gt;$42 million for SR-163 relieve Friars congestion </a:t>
            </a:r>
            <a:endParaRPr lang="en-US" sz="2400" b="0" dirty="0">
              <a:solidFill>
                <a:schemeClr val="accent1">
                  <a:lumMod val="75000"/>
                </a:schemeClr>
              </a:solidFill>
              <a:latin typeface="Calibri" panose="020F0502020204030204" pitchFamily="34" charset="0"/>
              <a:cs typeface="Calibri" panose="020F0502020204030204" pitchFamily="34" charset="0"/>
            </a:endParaRPr>
          </a:p>
          <a:p>
            <a:pPr marL="457200" indent="-457200">
              <a:spcBef>
                <a:spcPts val="0"/>
              </a:spcBef>
              <a:spcAft>
                <a:spcPts val="1200"/>
              </a:spcAft>
              <a:buClr>
                <a:schemeClr val="accent2"/>
              </a:buClr>
              <a:buFont typeface="Wingdings" panose="05000000000000000000" pitchFamily="2" charset="2"/>
              <a:buChar char="Ø"/>
            </a:pPr>
            <a:endParaRPr lang="en-US" sz="2800" b="0" dirty="0" smtClean="0">
              <a:solidFill>
                <a:schemeClr val="accent1">
                  <a:lumMod val="7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304800" y="5181600"/>
            <a:ext cx="8534400" cy="1138773"/>
          </a:xfrm>
          <a:prstGeom prst="rect">
            <a:avLst/>
          </a:prstGeom>
          <a:noFill/>
        </p:spPr>
        <p:txBody>
          <a:bodyPr wrap="square" rtlCol="0">
            <a:spAutoFit/>
          </a:bodyPr>
          <a:lstStyle/>
          <a:p>
            <a:pPr algn="ctr"/>
            <a:r>
              <a:rPr lang="en-US" sz="3200" dirty="0">
                <a:solidFill>
                  <a:schemeClr val="bg2"/>
                </a:solidFill>
                <a:latin typeface="Calibri" panose="020F0502020204030204" pitchFamily="34" charset="0"/>
                <a:cs typeface="Calibri" panose="020F0502020204030204" pitchFamily="34" charset="0"/>
              </a:rPr>
              <a:t>Please </a:t>
            </a:r>
            <a:r>
              <a:rPr lang="en-US" sz="3200" dirty="0" smtClean="0">
                <a:solidFill>
                  <a:schemeClr val="bg2"/>
                </a:solidFill>
                <a:latin typeface="Calibri" panose="020F0502020204030204" pitchFamily="34" charset="0"/>
                <a:cs typeface="Calibri" panose="020F0502020204030204" pitchFamily="34" charset="0"/>
              </a:rPr>
              <a:t>approve one of alternatives – No Road or Bicycle, Pedestrian &amp; Emergency Access Only</a:t>
            </a:r>
            <a:r>
              <a:rPr lang="en-US" sz="3600" dirty="0" smtClean="0">
                <a:solidFill>
                  <a:schemeClr val="bg2"/>
                </a:solidFill>
                <a:latin typeface="Calibri" panose="020F0502020204030204" pitchFamily="34" charset="0"/>
                <a:cs typeface="Calibri" panose="020F0502020204030204" pitchFamily="34" charset="0"/>
              </a:rPr>
              <a:t>. </a:t>
            </a:r>
            <a:endParaRPr lang="en-US" sz="36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704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610600" cy="1371600"/>
          </a:xfrm>
        </p:spPr>
        <p:txBody>
          <a:bodyPr>
            <a:noAutofit/>
          </a:bodyPr>
          <a:lstStyle/>
          <a:p>
            <a:pPr algn="ctr">
              <a:spcAft>
                <a:spcPts val="3000"/>
              </a:spcAft>
            </a:pPr>
            <a:r>
              <a:rPr lang="en-US" sz="4400" cap="small" dirty="0" smtClean="0">
                <a:solidFill>
                  <a:schemeClr val="accent2"/>
                </a:solidFill>
                <a:latin typeface="Calibri" panose="020F0502020204030204" pitchFamily="34" charset="0"/>
                <a:cs typeface="Calibri" panose="020F0502020204030204" pitchFamily="34" charset="0"/>
              </a:rPr>
              <a:t>City’s Objectives*</a:t>
            </a:r>
            <a:br>
              <a:rPr lang="en-US" sz="4400" cap="small" dirty="0" smtClean="0">
                <a:solidFill>
                  <a:schemeClr val="accent2"/>
                </a:solidFill>
                <a:latin typeface="Calibri" panose="020F0502020204030204" pitchFamily="34" charset="0"/>
                <a:cs typeface="Calibri" panose="020F0502020204030204" pitchFamily="34" charset="0"/>
              </a:rPr>
            </a:br>
            <a:r>
              <a:rPr lang="en-US" sz="3800" b="1" i="1" cap="none" dirty="0" smtClean="0">
                <a:solidFill>
                  <a:schemeClr val="accent2"/>
                </a:solidFill>
                <a:latin typeface="Calibri" panose="020F0502020204030204" pitchFamily="34" charset="0"/>
                <a:cs typeface="Calibri" panose="020F0502020204030204" pitchFamily="34" charset="0"/>
              </a:rPr>
              <a:t>Connection DOES NOT:</a:t>
            </a:r>
            <a:endParaRPr lang="en-US" sz="3800" b="1" i="1" cap="none" dirty="0">
              <a:solidFill>
                <a:schemeClr val="accent2"/>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304800" y="1676400"/>
            <a:ext cx="8534400" cy="3505200"/>
          </a:xfrm>
        </p:spPr>
        <p:txBody>
          <a:bodyPr>
            <a:noAutofit/>
          </a:bodyPr>
          <a:lstStyle/>
          <a:p>
            <a:pPr marL="452628" lvl="0" indent="-342900">
              <a:spcAft>
                <a:spcPts val="2000"/>
              </a:spcAft>
              <a:buClr>
                <a:schemeClr val="accent2"/>
              </a:buClr>
              <a:buFont typeface="+mj-lt"/>
              <a:buAutoNum type="arabicPeriod"/>
            </a:pPr>
            <a:r>
              <a:rPr lang="en-US" sz="2400" dirty="0" smtClean="0">
                <a:solidFill>
                  <a:schemeClr val="accent1">
                    <a:lumMod val="75000"/>
                  </a:schemeClr>
                </a:solidFill>
                <a:latin typeface="Calibri" panose="020F0502020204030204" pitchFamily="34" charset="0"/>
                <a:cs typeface="Calibri" panose="020F0502020204030204" pitchFamily="34" charset="0"/>
              </a:rPr>
              <a:t>Resolve inconsistency between plans - multi-modal linkage</a:t>
            </a:r>
          </a:p>
          <a:p>
            <a:pPr marL="452628" indent="-342900">
              <a:spcBef>
                <a:spcPts val="0"/>
              </a:spcBef>
              <a:spcAft>
                <a:spcPts val="2000"/>
              </a:spcAft>
              <a:buClr>
                <a:schemeClr val="accent2"/>
              </a:buClr>
              <a:buFont typeface="+mj-lt"/>
              <a:buAutoNum type="arabicPeriod"/>
            </a:pPr>
            <a:r>
              <a:rPr lang="en-US" sz="2400" dirty="0">
                <a:solidFill>
                  <a:schemeClr val="accent1">
                    <a:lumMod val="75000"/>
                  </a:schemeClr>
                </a:solidFill>
                <a:latin typeface="Calibri" panose="020F0502020204030204" pitchFamily="34" charset="0"/>
                <a:cs typeface="Calibri" panose="020F0502020204030204" pitchFamily="34" charset="0"/>
              </a:rPr>
              <a:t>Improve local </a:t>
            </a:r>
            <a:r>
              <a:rPr lang="en-US" sz="2400" dirty="0" smtClean="0">
                <a:solidFill>
                  <a:schemeClr val="accent1">
                    <a:lumMod val="75000"/>
                  </a:schemeClr>
                </a:solidFill>
                <a:latin typeface="Calibri" panose="020F0502020204030204" pitchFamily="34" charset="0"/>
                <a:cs typeface="Calibri" panose="020F0502020204030204" pitchFamily="34" charset="0"/>
              </a:rPr>
              <a:t>mobility</a:t>
            </a:r>
            <a:endParaRPr lang="en-US" sz="2400" dirty="0">
              <a:solidFill>
                <a:schemeClr val="accent1">
                  <a:lumMod val="75000"/>
                </a:schemeClr>
              </a:solidFill>
              <a:latin typeface="Calibri" panose="020F0502020204030204" pitchFamily="34" charset="0"/>
              <a:cs typeface="Calibri" panose="020F0502020204030204" pitchFamily="34" charset="0"/>
            </a:endParaRPr>
          </a:p>
          <a:p>
            <a:pPr marL="452628" lvl="0" indent="-342900">
              <a:spcBef>
                <a:spcPts val="0"/>
              </a:spcBef>
              <a:spcAft>
                <a:spcPts val="2000"/>
              </a:spcAft>
              <a:buClr>
                <a:schemeClr val="accent2"/>
              </a:buClr>
              <a:buFont typeface="+mj-lt"/>
              <a:buAutoNum type="arabicPeriod"/>
            </a:pPr>
            <a:r>
              <a:rPr lang="en-US" sz="2400" dirty="0">
                <a:solidFill>
                  <a:schemeClr val="accent1">
                    <a:lumMod val="75000"/>
                  </a:schemeClr>
                </a:solidFill>
                <a:latin typeface="Calibri" panose="020F0502020204030204" pitchFamily="34" charset="0"/>
                <a:cs typeface="Calibri" panose="020F0502020204030204" pitchFamily="34" charset="0"/>
              </a:rPr>
              <a:t>Alleviate traffic congestion </a:t>
            </a:r>
            <a:r>
              <a:rPr lang="en-US" sz="2400" dirty="0" smtClean="0">
                <a:solidFill>
                  <a:schemeClr val="accent1">
                    <a:lumMod val="75000"/>
                  </a:schemeClr>
                </a:solidFill>
                <a:latin typeface="Calibri" panose="020F0502020204030204" pitchFamily="34" charset="0"/>
                <a:cs typeface="Calibri" panose="020F0502020204030204" pitchFamily="34" charset="0"/>
              </a:rPr>
              <a:t>&amp; improve </a:t>
            </a:r>
            <a:r>
              <a:rPr lang="en-US" sz="2400" dirty="0">
                <a:solidFill>
                  <a:schemeClr val="accent1">
                    <a:lumMod val="75000"/>
                  </a:schemeClr>
                </a:solidFill>
                <a:latin typeface="Calibri" panose="020F0502020204030204" pitchFamily="34" charset="0"/>
                <a:cs typeface="Calibri" panose="020F0502020204030204" pitchFamily="34" charset="0"/>
              </a:rPr>
              <a:t>navigational efficiency to and from </a:t>
            </a:r>
            <a:r>
              <a:rPr lang="en-US" sz="2400" dirty="0" smtClean="0">
                <a:solidFill>
                  <a:schemeClr val="accent1">
                    <a:lumMod val="75000"/>
                  </a:schemeClr>
                </a:solidFill>
                <a:latin typeface="Calibri" panose="020F0502020204030204" pitchFamily="34" charset="0"/>
                <a:cs typeface="Calibri" panose="020F0502020204030204" pitchFamily="34" charset="0"/>
              </a:rPr>
              <a:t>freeway ramps</a:t>
            </a:r>
            <a:endParaRPr lang="en-US" sz="2400" dirty="0">
              <a:solidFill>
                <a:schemeClr val="accent1">
                  <a:lumMod val="75000"/>
                </a:schemeClr>
              </a:solidFill>
              <a:latin typeface="Calibri" panose="020F0502020204030204" pitchFamily="34" charset="0"/>
              <a:cs typeface="Calibri" panose="020F0502020204030204" pitchFamily="34" charset="0"/>
            </a:endParaRPr>
          </a:p>
          <a:p>
            <a:pPr marL="452628" lvl="0" indent="-342900">
              <a:spcBef>
                <a:spcPts val="0"/>
              </a:spcBef>
              <a:spcAft>
                <a:spcPts val="2000"/>
              </a:spcAft>
              <a:buClr>
                <a:schemeClr val="accent2"/>
              </a:buClr>
              <a:buFont typeface="+mj-lt"/>
              <a:buAutoNum type="arabicPeriod"/>
            </a:pPr>
            <a:r>
              <a:rPr lang="en-US" sz="2400" dirty="0">
                <a:solidFill>
                  <a:schemeClr val="accent1">
                    <a:lumMod val="75000"/>
                  </a:schemeClr>
                </a:solidFill>
                <a:latin typeface="Calibri" panose="020F0502020204030204" pitchFamily="34" charset="0"/>
                <a:cs typeface="Calibri" panose="020F0502020204030204" pitchFamily="34" charset="0"/>
              </a:rPr>
              <a:t>Improve emergency access </a:t>
            </a:r>
            <a:r>
              <a:rPr lang="en-US" sz="2400" dirty="0" smtClean="0">
                <a:solidFill>
                  <a:schemeClr val="accent1">
                    <a:lumMod val="75000"/>
                  </a:schemeClr>
                </a:solidFill>
                <a:latin typeface="Calibri" panose="020F0502020204030204" pitchFamily="34" charset="0"/>
                <a:cs typeface="Calibri" panose="020F0502020204030204" pitchFamily="34" charset="0"/>
              </a:rPr>
              <a:t>&amp; evacuation </a:t>
            </a:r>
            <a:r>
              <a:rPr lang="en-US" sz="2400" dirty="0">
                <a:solidFill>
                  <a:schemeClr val="accent1">
                    <a:lumMod val="75000"/>
                  </a:schemeClr>
                </a:solidFill>
                <a:latin typeface="Calibri" panose="020F0502020204030204" pitchFamily="34" charset="0"/>
                <a:cs typeface="Calibri" panose="020F0502020204030204" pitchFamily="34" charset="0"/>
              </a:rPr>
              <a:t>route </a:t>
            </a:r>
            <a:r>
              <a:rPr lang="en-US" sz="2400" dirty="0" smtClean="0">
                <a:solidFill>
                  <a:schemeClr val="accent1">
                    <a:lumMod val="75000"/>
                  </a:schemeClr>
                </a:solidFill>
                <a:latin typeface="Calibri" panose="020F0502020204030204" pitchFamily="34" charset="0"/>
                <a:cs typeface="Calibri" panose="020F0502020204030204" pitchFamily="34" charset="0"/>
              </a:rPr>
              <a:t>options</a:t>
            </a:r>
            <a:endParaRPr lang="en-US" sz="2400" dirty="0">
              <a:solidFill>
                <a:schemeClr val="accent1">
                  <a:lumMod val="75000"/>
                </a:schemeClr>
              </a:solidFill>
              <a:latin typeface="Calibri" panose="020F0502020204030204" pitchFamily="34" charset="0"/>
              <a:cs typeface="Calibri" panose="020F0502020204030204" pitchFamily="34" charset="0"/>
            </a:endParaRPr>
          </a:p>
          <a:p>
            <a:pPr marL="452628" lvl="0" indent="-342900">
              <a:spcBef>
                <a:spcPts val="0"/>
              </a:spcBef>
              <a:spcAft>
                <a:spcPts val="2000"/>
              </a:spcAft>
              <a:buClr>
                <a:schemeClr val="accent2"/>
              </a:buClr>
              <a:buFont typeface="+mj-lt"/>
              <a:buAutoNum type="arabicPeriod"/>
            </a:pPr>
            <a:r>
              <a:rPr lang="en-US" sz="2400" dirty="0" smtClean="0">
                <a:solidFill>
                  <a:schemeClr val="accent1">
                    <a:lumMod val="75000"/>
                  </a:schemeClr>
                </a:solidFill>
                <a:latin typeface="Calibri" panose="020F0502020204030204" pitchFamily="34" charset="0"/>
                <a:cs typeface="Calibri" panose="020F0502020204030204" pitchFamily="34" charset="0"/>
              </a:rPr>
              <a:t>Provide safe &amp; efficient </a:t>
            </a:r>
            <a:r>
              <a:rPr lang="en-US" sz="2400" dirty="0">
                <a:solidFill>
                  <a:schemeClr val="accent1">
                    <a:lumMod val="75000"/>
                  </a:schemeClr>
                </a:solidFill>
                <a:latin typeface="Calibri" panose="020F0502020204030204" pitchFamily="34" charset="0"/>
                <a:cs typeface="Calibri" panose="020F0502020204030204" pitchFamily="34" charset="0"/>
              </a:rPr>
              <a:t>street </a:t>
            </a:r>
            <a:r>
              <a:rPr lang="en-US" sz="2400" dirty="0" smtClean="0">
                <a:solidFill>
                  <a:schemeClr val="accent1">
                    <a:lumMod val="75000"/>
                  </a:schemeClr>
                </a:solidFill>
                <a:latin typeface="Calibri" panose="020F0502020204030204" pitchFamily="34" charset="0"/>
                <a:cs typeface="Calibri" panose="020F0502020204030204" pitchFamily="34" charset="0"/>
              </a:rPr>
              <a:t>design minimizing impacts</a:t>
            </a:r>
            <a:endParaRPr lang="en-US" sz="2400" dirty="0">
              <a:solidFill>
                <a:schemeClr val="accent1">
                  <a:lumMod val="75000"/>
                </a:schemeClr>
              </a:solidFill>
              <a:latin typeface="Calibri" panose="020F0502020204030204" pitchFamily="34" charset="0"/>
              <a:cs typeface="Calibri" panose="020F0502020204030204" pitchFamily="34" charset="0"/>
            </a:endParaRPr>
          </a:p>
          <a:p>
            <a:pPr lvl="0">
              <a:buFont typeface="Arial" panose="020B0604020202020204" pitchFamily="34" charset="0"/>
              <a:buChar char="•"/>
            </a:pPr>
            <a:endParaRPr lang="en-US" sz="2000" dirty="0"/>
          </a:p>
        </p:txBody>
      </p:sp>
      <p:sp>
        <p:nvSpPr>
          <p:cNvPr id="4" name="TextBox 3"/>
          <p:cNvSpPr txBox="1"/>
          <p:nvPr/>
        </p:nvSpPr>
        <p:spPr>
          <a:xfrm>
            <a:off x="2133600" y="5877580"/>
            <a:ext cx="6934200" cy="523220"/>
          </a:xfrm>
          <a:prstGeom prst="rect">
            <a:avLst/>
          </a:prstGeom>
          <a:noFill/>
        </p:spPr>
        <p:txBody>
          <a:bodyPr wrap="square" rtlCol="0">
            <a:spAutoFit/>
          </a:bodyPr>
          <a:lstStyle/>
          <a:p>
            <a:r>
              <a:rPr lang="en-US" sz="2800" dirty="0">
                <a:solidFill>
                  <a:schemeClr val="bg2"/>
                </a:solidFill>
                <a:latin typeface="Calibri" panose="020F0502020204030204" pitchFamily="34" charset="0"/>
                <a:cs typeface="Calibri" panose="020F0502020204030204" pitchFamily="34" charset="0"/>
              </a:rPr>
              <a:t>Focus on </a:t>
            </a:r>
            <a:r>
              <a:rPr lang="en-US" sz="2800" dirty="0" smtClean="0">
                <a:solidFill>
                  <a:schemeClr val="bg2"/>
                </a:solidFill>
                <a:latin typeface="Calibri" panose="020F0502020204030204" pitchFamily="34" charset="0"/>
                <a:cs typeface="Calibri" panose="020F0502020204030204" pitchFamily="34" charset="0"/>
              </a:rPr>
              <a:t>mobility, </a:t>
            </a:r>
            <a:r>
              <a:rPr lang="en-US" sz="2800" dirty="0">
                <a:solidFill>
                  <a:schemeClr val="bg2"/>
                </a:solidFill>
                <a:latin typeface="Calibri" panose="020F0502020204030204" pitchFamily="34" charset="0"/>
                <a:cs typeface="Calibri" panose="020F0502020204030204" pitchFamily="34" charset="0"/>
              </a:rPr>
              <a:t>traffic </a:t>
            </a:r>
            <a:r>
              <a:rPr lang="en-US" sz="2800" dirty="0" smtClean="0">
                <a:solidFill>
                  <a:schemeClr val="bg2"/>
                </a:solidFill>
                <a:latin typeface="Calibri" panose="020F0502020204030204" pitchFamily="34" charset="0"/>
                <a:cs typeface="Calibri" panose="020F0502020204030204" pitchFamily="34" charset="0"/>
              </a:rPr>
              <a:t>congestion, &amp; safety </a:t>
            </a:r>
            <a:endParaRPr lang="en-US" sz="2800" dirty="0">
              <a:solidFill>
                <a:schemeClr val="bg2"/>
              </a:solidFill>
              <a:latin typeface="Calibri" panose="020F0502020204030204" pitchFamily="34" charset="0"/>
              <a:cs typeface="Calibri" panose="020F0502020204030204" pitchFamily="34" charset="0"/>
            </a:endParaRPr>
          </a:p>
        </p:txBody>
      </p:sp>
      <p:cxnSp>
        <p:nvCxnSpPr>
          <p:cNvPr id="8" name="Straight Connector 7"/>
          <p:cNvCxnSpPr/>
          <p:nvPr/>
        </p:nvCxnSpPr>
        <p:spPr>
          <a:xfrm>
            <a:off x="2209800" y="5710535"/>
            <a:ext cx="6553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5105400"/>
            <a:ext cx="1432187" cy="338554"/>
          </a:xfrm>
          <a:prstGeom prst="rect">
            <a:avLst/>
          </a:prstGeom>
          <a:noFill/>
        </p:spPr>
        <p:txBody>
          <a:bodyPr wrap="none" rtlCol="0">
            <a:spAutoFit/>
          </a:bodyPr>
          <a:lstStyle/>
          <a:p>
            <a:r>
              <a:rPr lang="en-US" sz="1600" dirty="0" smtClean="0">
                <a:solidFill>
                  <a:schemeClr val="bg2"/>
                </a:solidFill>
              </a:rPr>
              <a:t>*Not Verbatim</a:t>
            </a:r>
            <a:endParaRPr lang="en-US" sz="1600" dirty="0">
              <a:solidFill>
                <a:schemeClr val="bg2"/>
              </a:solidFill>
            </a:endParaRPr>
          </a:p>
        </p:txBody>
      </p:sp>
    </p:spTree>
    <p:extLst>
      <p:ext uri="{BB962C8B-B14F-4D97-AF65-F5344CB8AC3E}">
        <p14:creationId xmlns:p14="http://schemas.microsoft.com/office/powerpoint/2010/main" val="1591922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868362"/>
          </a:xfrm>
        </p:spPr>
        <p:txBody>
          <a:bodyPr>
            <a:noAutofit/>
          </a:bodyPr>
          <a:lstStyle/>
          <a:p>
            <a:pPr algn="ctr"/>
            <a:r>
              <a:rPr lang="en-US" sz="4400" cap="small" dirty="0" smtClean="0">
                <a:solidFill>
                  <a:schemeClr val="accent2"/>
                </a:solidFill>
                <a:latin typeface="Calibri" panose="020F0502020204030204" pitchFamily="34" charset="0"/>
                <a:cs typeface="Calibri" panose="020F0502020204030204" pitchFamily="34" charset="0"/>
              </a:rPr>
              <a:t>Connectivity Already Exist</a:t>
            </a:r>
            <a:endParaRPr lang="en-US" sz="4400" cap="small" dirty="0">
              <a:solidFill>
                <a:schemeClr val="accent2"/>
              </a:solidFill>
              <a:latin typeface="Calibri" panose="020F0502020204030204" pitchFamily="34" charset="0"/>
              <a:cs typeface="Calibri" panose="020F0502020204030204" pitchFamily="34" charset="0"/>
            </a:endParaRPr>
          </a:p>
        </p:txBody>
      </p:sp>
      <p:pic>
        <p:nvPicPr>
          <p:cNvPr id="2051"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997" t="19804" r="10604" b="1807"/>
          <a:stretch/>
        </p:blipFill>
        <p:spPr bwMode="auto">
          <a:xfrm>
            <a:off x="2286000" y="1981224"/>
            <a:ext cx="4553713" cy="449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2514600"/>
            <a:ext cx="1371600" cy="1384995"/>
          </a:xfrm>
          <a:prstGeom prst="rect">
            <a:avLst/>
          </a:prstGeom>
          <a:noFill/>
        </p:spPr>
        <p:txBody>
          <a:bodyPr wrap="square" rtlCol="0">
            <a:spAutoFit/>
          </a:bodyPr>
          <a:lstStyle/>
          <a:p>
            <a:r>
              <a:rPr lang="en-US" sz="2800" i="1" dirty="0" smtClean="0">
                <a:solidFill>
                  <a:schemeClr val="accent1">
                    <a:lumMod val="75000"/>
                  </a:schemeClr>
                </a:solidFill>
                <a:latin typeface="Calibri" panose="020F0502020204030204" pitchFamily="34" charset="0"/>
                <a:cs typeface="Calibri" panose="020F0502020204030204" pitchFamily="34" charset="0"/>
              </a:rPr>
              <a:t>Mission Center Road</a:t>
            </a:r>
          </a:p>
        </p:txBody>
      </p:sp>
      <p:sp>
        <p:nvSpPr>
          <p:cNvPr id="2" name="TextBox 1"/>
          <p:cNvSpPr txBox="1"/>
          <p:nvPr/>
        </p:nvSpPr>
        <p:spPr>
          <a:xfrm>
            <a:off x="7086600" y="2590824"/>
            <a:ext cx="1371600" cy="1661993"/>
          </a:xfrm>
          <a:prstGeom prst="rect">
            <a:avLst/>
          </a:prstGeom>
          <a:noFill/>
        </p:spPr>
        <p:txBody>
          <a:bodyPr wrap="square" rtlCol="0">
            <a:spAutoFit/>
          </a:bodyPr>
          <a:lstStyle/>
          <a:p>
            <a:r>
              <a:rPr lang="en-US" sz="2800" i="1" dirty="0">
                <a:solidFill>
                  <a:schemeClr val="accent1">
                    <a:lumMod val="75000"/>
                  </a:schemeClr>
                </a:solidFill>
                <a:latin typeface="Calibri" panose="020F0502020204030204" pitchFamily="34" charset="0"/>
                <a:cs typeface="Calibri" panose="020F0502020204030204" pitchFamily="34" charset="0"/>
              </a:rPr>
              <a:t>Mission Village Drive</a:t>
            </a:r>
          </a:p>
          <a:p>
            <a:endParaRPr lang="en-US" dirty="0"/>
          </a:p>
        </p:txBody>
      </p:sp>
      <p:cxnSp>
        <p:nvCxnSpPr>
          <p:cNvPr id="8" name="Straight Arrow Connector 7"/>
          <p:cNvCxnSpPr/>
          <p:nvPr/>
        </p:nvCxnSpPr>
        <p:spPr>
          <a:xfrm>
            <a:off x="1600200" y="3207097"/>
            <a:ext cx="1143000" cy="1181477"/>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324600" y="2895600"/>
            <a:ext cx="762000" cy="53342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2171700" y="1182469"/>
            <a:ext cx="4762500" cy="646331"/>
          </a:xfrm>
          <a:prstGeom prst="rect">
            <a:avLst/>
          </a:prstGeom>
          <a:noFill/>
        </p:spPr>
        <p:txBody>
          <a:bodyPr wrap="square" rtlCol="0">
            <a:spAutoFit/>
          </a:bodyPr>
          <a:lstStyle/>
          <a:p>
            <a:pPr algn="ctr"/>
            <a:r>
              <a:rPr lang="en-US" sz="3600" b="1" dirty="0" smtClean="0">
                <a:solidFill>
                  <a:schemeClr val="accent2"/>
                </a:solidFill>
                <a:latin typeface="Calibri" panose="020F0502020204030204" pitchFamily="34" charset="0"/>
                <a:cs typeface="Calibri" panose="020F0502020204030204" pitchFamily="34" charset="0"/>
              </a:rPr>
              <a:t>Street Linkages</a:t>
            </a:r>
            <a:endParaRPr lang="en-US" sz="3600" b="1" dirty="0">
              <a:solidFill>
                <a:schemeClr val="accent2"/>
              </a:solidFill>
              <a:latin typeface="Calibri" panose="020F0502020204030204" pitchFamily="34" charset="0"/>
              <a:cs typeface="Calibri" panose="020F0502020204030204" pitchFamily="34" charset="0"/>
            </a:endParaRPr>
          </a:p>
        </p:txBody>
      </p:sp>
      <p:sp>
        <p:nvSpPr>
          <p:cNvPr id="11" name="TextBox 10"/>
          <p:cNvSpPr txBox="1"/>
          <p:nvPr/>
        </p:nvSpPr>
        <p:spPr>
          <a:xfrm>
            <a:off x="557514" y="5572780"/>
            <a:ext cx="1371600" cy="523220"/>
          </a:xfrm>
          <a:prstGeom prst="rect">
            <a:avLst/>
          </a:prstGeom>
          <a:noFill/>
        </p:spPr>
        <p:txBody>
          <a:bodyPr wrap="square" rtlCol="0">
            <a:spAutoFit/>
          </a:bodyPr>
          <a:lstStyle/>
          <a:p>
            <a:r>
              <a:rPr lang="en-US" sz="2800" i="1" dirty="0" smtClean="0">
                <a:solidFill>
                  <a:schemeClr val="bg2"/>
                </a:solidFill>
                <a:latin typeface="Calibri" panose="020F0502020204030204" pitchFamily="34" charset="0"/>
                <a:cs typeface="Calibri" panose="020F0502020204030204" pitchFamily="34" charset="0"/>
              </a:rPr>
              <a:t>Kaplan</a:t>
            </a:r>
          </a:p>
        </p:txBody>
      </p:sp>
      <p:cxnSp>
        <p:nvCxnSpPr>
          <p:cNvPr id="12" name="Straight Arrow Connector 11"/>
          <p:cNvCxnSpPr/>
          <p:nvPr/>
        </p:nvCxnSpPr>
        <p:spPr>
          <a:xfrm flipV="1">
            <a:off x="1752600" y="5342681"/>
            <a:ext cx="1143000" cy="491709"/>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326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458200" cy="1143000"/>
          </a:xfrm>
        </p:spPr>
        <p:txBody>
          <a:bodyPr>
            <a:noAutofit/>
          </a:bodyPr>
          <a:lstStyle/>
          <a:p>
            <a:pPr algn="ctr"/>
            <a:r>
              <a:rPr lang="en-US" sz="4400" b="1" cap="none" dirty="0" smtClean="0">
                <a:solidFill>
                  <a:schemeClr val="accent2"/>
                </a:solidFill>
                <a:latin typeface="Calibri" panose="020F0502020204030204" pitchFamily="34" charset="0"/>
                <a:cs typeface="Calibri" panose="020F0502020204030204" pitchFamily="34" charset="0"/>
              </a:rPr>
              <a:t>Access-Emergency, Bike, Pedestrian</a:t>
            </a:r>
            <a:endParaRPr lang="en-US" sz="4400" b="1" cap="none" dirty="0">
              <a:solidFill>
                <a:schemeClr val="accent2"/>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457995" y="4191000"/>
            <a:ext cx="8229600" cy="576072"/>
          </a:xfrm>
        </p:spPr>
        <p:txBody>
          <a:bodyPr>
            <a:noAutofit/>
          </a:bodyPr>
          <a:lstStyle/>
          <a:p>
            <a:pPr algn="ctr"/>
            <a:r>
              <a:rPr lang="en-US" sz="3600" dirty="0" smtClean="0">
                <a:solidFill>
                  <a:schemeClr val="accent1">
                    <a:lumMod val="75000"/>
                  </a:schemeClr>
                </a:solidFill>
                <a:latin typeface="Calibri" panose="020F0502020204030204" pitchFamily="34" charset="0"/>
                <a:cs typeface="Calibri" panose="020F0502020204030204" pitchFamily="34" charset="0"/>
              </a:rPr>
              <a:t>Access at Kaplan </a:t>
            </a:r>
            <a:r>
              <a:rPr lang="en-US" sz="3600" dirty="0" err="1" smtClean="0">
                <a:solidFill>
                  <a:schemeClr val="accent1">
                    <a:lumMod val="75000"/>
                  </a:schemeClr>
                </a:solidFill>
                <a:latin typeface="Calibri" panose="020F0502020204030204" pitchFamily="34" charset="0"/>
                <a:cs typeface="Calibri" panose="020F0502020204030204" pitchFamily="34" charset="0"/>
              </a:rPr>
              <a:t>Dr</a:t>
            </a:r>
            <a:r>
              <a:rPr lang="en-US" sz="3600" dirty="0" smtClean="0">
                <a:solidFill>
                  <a:schemeClr val="accent1">
                    <a:lumMod val="75000"/>
                  </a:schemeClr>
                </a:solidFill>
                <a:latin typeface="Calibri" panose="020F0502020204030204" pitchFamily="34" charset="0"/>
                <a:cs typeface="Calibri" panose="020F0502020204030204" pitchFamily="34" charset="0"/>
              </a:rPr>
              <a:t>/Aperture Circle</a:t>
            </a:r>
          </a:p>
        </p:txBody>
      </p:sp>
      <p:pic>
        <p:nvPicPr>
          <p:cNvPr id="5" name="Picture 4"/>
          <p:cNvPicPr/>
          <p:nvPr/>
        </p:nvPicPr>
        <p:blipFill rotWithShape="1">
          <a:blip r:embed="rId3"/>
          <a:srcRect t="19444"/>
          <a:stretch/>
        </p:blipFill>
        <p:spPr>
          <a:xfrm>
            <a:off x="510296" y="1371600"/>
            <a:ext cx="8177299" cy="2700528"/>
          </a:xfrm>
          <a:prstGeom prst="rect">
            <a:avLst/>
          </a:prstGeom>
        </p:spPr>
      </p:pic>
    </p:spTree>
    <p:extLst>
      <p:ext uri="{BB962C8B-B14F-4D97-AF65-F5344CB8AC3E}">
        <p14:creationId xmlns:p14="http://schemas.microsoft.com/office/powerpoint/2010/main" val="1182476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458200" cy="914400"/>
          </a:xfrm>
        </p:spPr>
        <p:txBody>
          <a:bodyPr>
            <a:noAutofit/>
          </a:bodyPr>
          <a:lstStyle/>
          <a:p>
            <a:pPr algn="ctr">
              <a:spcAft>
                <a:spcPts val="600"/>
              </a:spcAft>
            </a:pPr>
            <a:r>
              <a:rPr lang="en-US" sz="3800" dirty="0" smtClean="0">
                <a:solidFill>
                  <a:schemeClr val="accent2"/>
                </a:solidFill>
                <a:latin typeface="Calibri" panose="020F0502020204030204" pitchFamily="34" charset="0"/>
                <a:cs typeface="Calibri" panose="020F0502020204030204" pitchFamily="34" charset="0"/>
              </a:rPr>
              <a:t>Access used extensively by SM &amp; MV</a:t>
            </a:r>
          </a:p>
        </p:txBody>
      </p:sp>
      <p:pic>
        <p:nvPicPr>
          <p:cNvPr id="5" name="Picture 4"/>
          <p:cNvPicPr/>
          <p:nvPr/>
        </p:nvPicPr>
        <p:blipFill rotWithShape="1">
          <a:blip r:embed="rId3"/>
          <a:srcRect t="19355"/>
          <a:stretch/>
        </p:blipFill>
        <p:spPr>
          <a:xfrm>
            <a:off x="304800" y="1676400"/>
            <a:ext cx="8530268" cy="2819400"/>
          </a:xfrm>
          <a:prstGeom prst="rect">
            <a:avLst/>
          </a:prstGeom>
        </p:spPr>
      </p:pic>
    </p:spTree>
    <p:extLst>
      <p:ext uri="{BB962C8B-B14F-4D97-AF65-F5344CB8AC3E}">
        <p14:creationId xmlns:p14="http://schemas.microsoft.com/office/powerpoint/2010/main" val="3106969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843" t="16733" r="7869" b="10820"/>
          <a:stretch/>
        </p:blipFill>
        <p:spPr bwMode="auto">
          <a:xfrm>
            <a:off x="1066800" y="1115992"/>
            <a:ext cx="6964101" cy="5013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066800" y="365760"/>
            <a:ext cx="6964101" cy="548640"/>
          </a:xfrm>
        </p:spPr>
        <p:txBody>
          <a:bodyPr>
            <a:normAutofit fontScale="90000"/>
          </a:bodyPr>
          <a:lstStyle/>
          <a:p>
            <a:pPr algn="ctr"/>
            <a:r>
              <a:rPr lang="en-US" sz="3600" dirty="0" smtClean="0"/>
              <a:t/>
            </a:r>
            <a:br>
              <a:rPr lang="en-US" sz="3600" dirty="0" smtClean="0"/>
            </a:br>
            <a:r>
              <a:rPr lang="en-US" sz="4400" b="1" cap="none" dirty="0" smtClean="0">
                <a:solidFill>
                  <a:schemeClr val="accent2"/>
                </a:solidFill>
                <a:latin typeface="Calibri" panose="020F0502020204030204" pitchFamily="34" charset="0"/>
                <a:cs typeface="Calibri" panose="020F0502020204030204" pitchFamily="34" charset="0"/>
              </a:rPr>
              <a:t>Trail for Bicycles </a:t>
            </a:r>
            <a:r>
              <a:rPr lang="en-US" sz="4400" b="1" cap="none" dirty="0">
                <a:solidFill>
                  <a:schemeClr val="accent2"/>
                </a:solidFill>
                <a:latin typeface="Calibri" panose="020F0502020204030204" pitchFamily="34" charset="0"/>
                <a:cs typeface="Calibri" panose="020F0502020204030204" pitchFamily="34" charset="0"/>
              </a:rPr>
              <a:t>M</a:t>
            </a:r>
            <a:r>
              <a:rPr lang="en-US" sz="4400" b="1" cap="none" dirty="0" smtClean="0">
                <a:solidFill>
                  <a:schemeClr val="accent2"/>
                </a:solidFill>
                <a:latin typeface="Calibri" panose="020F0502020204030204" pitchFamily="34" charset="0"/>
                <a:cs typeface="Calibri" panose="020F0502020204030204" pitchFamily="34" charset="0"/>
              </a:rPr>
              <a:t>andated*</a:t>
            </a:r>
            <a:br>
              <a:rPr lang="en-US" sz="4400" b="1" cap="none" dirty="0" smtClean="0">
                <a:solidFill>
                  <a:schemeClr val="accent2"/>
                </a:solidFill>
                <a:latin typeface="Calibri" panose="020F0502020204030204" pitchFamily="34" charset="0"/>
                <a:cs typeface="Calibri" panose="020F0502020204030204" pitchFamily="34" charset="0"/>
              </a:rPr>
            </a:br>
            <a:endParaRPr lang="en-US" sz="4400" b="1" cap="none" dirty="0">
              <a:solidFill>
                <a:schemeClr val="accent2"/>
              </a:solidFill>
              <a:latin typeface="Calibri" panose="020F0502020204030204" pitchFamily="34" charset="0"/>
              <a:cs typeface="Calibri" panose="020F0502020204030204" pitchFamily="34" charset="0"/>
            </a:endParaRPr>
          </a:p>
        </p:txBody>
      </p:sp>
      <p:sp>
        <p:nvSpPr>
          <p:cNvPr id="4" name="TextBox 3"/>
          <p:cNvSpPr txBox="1"/>
          <p:nvPr/>
        </p:nvSpPr>
        <p:spPr>
          <a:xfrm>
            <a:off x="5105400" y="6243935"/>
            <a:ext cx="3657600" cy="461665"/>
          </a:xfrm>
          <a:prstGeom prst="rect">
            <a:avLst/>
          </a:prstGeom>
          <a:noFill/>
        </p:spPr>
        <p:txBody>
          <a:bodyPr wrap="square" rtlCol="0">
            <a:spAutoFit/>
          </a:bodyPr>
          <a:lstStyle/>
          <a:p>
            <a:r>
              <a:rPr lang="en-US" sz="2400" dirty="0" smtClean="0">
                <a:solidFill>
                  <a:schemeClr val="bg1"/>
                </a:solidFill>
                <a:latin typeface="Calibri" panose="020F0502020204030204" pitchFamily="34" charset="0"/>
                <a:cs typeface="Calibri" panose="020F0502020204030204" pitchFamily="34" charset="0"/>
              </a:rPr>
              <a:t>*Not mentioned in FEIR</a:t>
            </a:r>
            <a:endParaRPr lang="en-US" sz="2400" dirty="0">
              <a:solidFill>
                <a:schemeClr val="bg1"/>
              </a:solidFill>
              <a:latin typeface="Calibri" panose="020F0502020204030204" pitchFamily="34" charset="0"/>
              <a:cs typeface="Calibri" panose="020F0502020204030204" pitchFamily="34" charset="0"/>
            </a:endParaRPr>
          </a:p>
        </p:txBody>
      </p:sp>
      <p:sp>
        <p:nvSpPr>
          <p:cNvPr id="2" name="Rectangle 1"/>
          <p:cNvSpPr/>
          <p:nvPr/>
        </p:nvSpPr>
        <p:spPr>
          <a:xfrm>
            <a:off x="1066800" y="1115992"/>
            <a:ext cx="6964101" cy="501352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289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65760"/>
            <a:ext cx="8229600" cy="548640"/>
          </a:xfrm>
        </p:spPr>
        <p:txBody>
          <a:bodyPr>
            <a:noAutofit/>
          </a:bodyPr>
          <a:lstStyle/>
          <a:p>
            <a:pPr algn="ctr"/>
            <a:r>
              <a:rPr lang="en-US" sz="4400" cap="small" dirty="0">
                <a:solidFill>
                  <a:schemeClr val="accent2"/>
                </a:solidFill>
                <a:latin typeface="Calibri" panose="020F0502020204030204" pitchFamily="34" charset="0"/>
                <a:cs typeface="Calibri" panose="020F0502020204030204" pitchFamily="34" charset="0"/>
              </a:rPr>
              <a:t>I</a:t>
            </a:r>
            <a:r>
              <a:rPr lang="en-US" sz="4400" cap="small" dirty="0" smtClean="0">
                <a:solidFill>
                  <a:schemeClr val="accent2"/>
                </a:solidFill>
                <a:latin typeface="Calibri" panose="020F0502020204030204" pitchFamily="34" charset="0"/>
                <a:cs typeface="Calibri" panose="020F0502020204030204" pitchFamily="34" charset="0"/>
              </a:rPr>
              <a:t>mprove Emergency Access</a:t>
            </a:r>
            <a:r>
              <a:rPr lang="en-US" sz="4400" b="1" cap="none" dirty="0" smtClean="0">
                <a:solidFill>
                  <a:schemeClr val="accent2"/>
                </a:solidFill>
                <a:latin typeface="Calibri" panose="020F0502020204030204" pitchFamily="34" charset="0"/>
                <a:cs typeface="Calibri" panose="020F0502020204030204" pitchFamily="34" charset="0"/>
              </a:rPr>
              <a:t>*</a:t>
            </a:r>
            <a:endParaRPr lang="en-US" sz="4400" b="1" cap="none" dirty="0">
              <a:solidFill>
                <a:schemeClr val="accent2"/>
              </a:solidFill>
              <a:latin typeface="Calibri" panose="020F0502020204030204" pitchFamily="34" charset="0"/>
              <a:cs typeface="Calibri" panose="020F0502020204030204" pitchFamily="34"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231" t="17398" r="6909" b="3853"/>
          <a:stretch/>
        </p:blipFill>
        <p:spPr bwMode="auto">
          <a:xfrm>
            <a:off x="5029200" y="1066800"/>
            <a:ext cx="3969153" cy="520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2398" y="1066800"/>
            <a:ext cx="4953001" cy="954107"/>
          </a:xfrm>
          <a:prstGeom prst="rect">
            <a:avLst/>
          </a:prstGeom>
          <a:noFill/>
        </p:spPr>
        <p:txBody>
          <a:bodyPr wrap="square" rtlCol="0">
            <a:spAutoFit/>
          </a:bodyPr>
          <a:lstStyle/>
          <a:p>
            <a:pPr>
              <a:spcAft>
                <a:spcPts val="1000"/>
              </a:spcAft>
            </a:pPr>
            <a:r>
              <a:rPr lang="en-US" sz="2800" dirty="0" smtClean="0">
                <a:solidFill>
                  <a:schemeClr val="tx1">
                    <a:lumMod val="75000"/>
                  </a:schemeClr>
                </a:solidFill>
                <a:latin typeface="Calibri" panose="020F0502020204030204" pitchFamily="34" charset="0"/>
                <a:cs typeface="Calibri" panose="020F0502020204030204" pitchFamily="34" charset="0"/>
              </a:rPr>
              <a:t>Connector .2mi closer for Kearny Villa station than Kaplan access</a:t>
            </a:r>
          </a:p>
        </p:txBody>
      </p:sp>
      <p:sp>
        <p:nvSpPr>
          <p:cNvPr id="10" name="TextBox 9"/>
          <p:cNvSpPr txBox="1"/>
          <p:nvPr/>
        </p:nvSpPr>
        <p:spPr>
          <a:xfrm>
            <a:off x="152400" y="2209800"/>
            <a:ext cx="4800601" cy="4170372"/>
          </a:xfrm>
          <a:prstGeom prst="rect">
            <a:avLst/>
          </a:prstGeom>
          <a:noFill/>
        </p:spPr>
        <p:txBody>
          <a:bodyPr wrap="square" rtlCol="0">
            <a:spAutoFit/>
          </a:bodyPr>
          <a:lstStyle/>
          <a:p>
            <a:pPr>
              <a:spcAft>
                <a:spcPts val="1000"/>
              </a:spcAft>
            </a:pPr>
            <a:r>
              <a:rPr lang="en-US" sz="2800" dirty="0" smtClean="0">
                <a:solidFill>
                  <a:schemeClr val="tx1">
                    <a:lumMod val="75000"/>
                  </a:schemeClr>
                </a:solidFill>
                <a:latin typeface="Calibri" panose="020F0502020204030204" pitchFamily="34" charset="0"/>
                <a:cs typeface="Calibri" panose="020F0502020204030204" pitchFamily="34" charset="0"/>
              </a:rPr>
              <a:t>Congestion with increase of &gt;32,000 vehicles on Phyllis Pl, &gt;10,000 on bridge, &amp;  &gt;34,000 on connection.</a:t>
            </a:r>
          </a:p>
          <a:p>
            <a:pPr>
              <a:spcBef>
                <a:spcPts val="1000"/>
              </a:spcBef>
            </a:pPr>
            <a:r>
              <a:rPr lang="en-US" sz="2800" dirty="0" smtClean="0">
                <a:solidFill>
                  <a:schemeClr val="tx1">
                    <a:lumMod val="75000"/>
                  </a:schemeClr>
                </a:solidFill>
                <a:latin typeface="Calibri" panose="020F0502020204030204" pitchFamily="34" charset="0"/>
                <a:cs typeface="Calibri" panose="020F0502020204030204" pitchFamily="34" charset="0"/>
              </a:rPr>
              <a:t>Could negate .2 mi gain from connection.</a:t>
            </a:r>
            <a:endParaRPr lang="en-US" sz="800" dirty="0" smtClean="0">
              <a:solidFill>
                <a:schemeClr val="tx1">
                  <a:lumMod val="75000"/>
                </a:schemeClr>
              </a:solidFill>
              <a:latin typeface="Calibri" panose="020F0502020204030204" pitchFamily="34" charset="0"/>
              <a:cs typeface="Calibri" panose="020F0502020204030204" pitchFamily="34" charset="0"/>
            </a:endParaRPr>
          </a:p>
          <a:p>
            <a:pPr>
              <a:spcAft>
                <a:spcPts val="500"/>
              </a:spcAft>
            </a:pPr>
            <a:endParaRPr lang="en-US" sz="1600" dirty="0" smtClean="0">
              <a:latin typeface="Calibri" panose="020F0502020204030204" pitchFamily="34" charset="0"/>
              <a:cs typeface="Calibri" panose="020F0502020204030204" pitchFamily="34" charset="0"/>
            </a:endParaRPr>
          </a:p>
          <a:p>
            <a:pPr>
              <a:spcAft>
                <a:spcPts val="1000"/>
              </a:spcAft>
            </a:pPr>
            <a:r>
              <a:rPr lang="en-US" sz="3000" dirty="0">
                <a:solidFill>
                  <a:schemeClr val="bg1"/>
                </a:solidFill>
                <a:latin typeface="Calibri" panose="020F0502020204030204" pitchFamily="34" charset="0"/>
                <a:cs typeface="Calibri" panose="020F0502020204030204" pitchFamily="34" charset="0"/>
              </a:rPr>
              <a:t>Phyllis Pl only access for 200+ </a:t>
            </a:r>
            <a:r>
              <a:rPr lang="en-US" sz="3000" dirty="0" smtClean="0">
                <a:solidFill>
                  <a:schemeClr val="bg1"/>
                </a:solidFill>
                <a:latin typeface="Calibri" panose="020F0502020204030204" pitchFamily="34" charset="0"/>
                <a:cs typeface="Calibri" panose="020F0502020204030204" pitchFamily="34" charset="0"/>
              </a:rPr>
              <a:t>homes &amp; 56 senior homes.</a:t>
            </a:r>
            <a:endParaRPr lang="en-US" sz="3000" dirty="0" smtClean="0">
              <a:solidFill>
                <a:schemeClr val="bg2"/>
              </a:solidFill>
              <a:latin typeface="Calibri" panose="020F0502020204030204" pitchFamily="34" charset="0"/>
              <a:cs typeface="Calibri" panose="020F0502020204030204" pitchFamily="34" charset="0"/>
            </a:endParaRPr>
          </a:p>
        </p:txBody>
      </p:sp>
      <p:sp>
        <p:nvSpPr>
          <p:cNvPr id="4" name="TextBox 3"/>
          <p:cNvSpPr txBox="1"/>
          <p:nvPr/>
        </p:nvSpPr>
        <p:spPr>
          <a:xfrm>
            <a:off x="5029201" y="6172200"/>
            <a:ext cx="3962400" cy="523220"/>
          </a:xfrm>
          <a:prstGeom prst="rect">
            <a:avLst/>
          </a:prstGeom>
          <a:noFill/>
        </p:spPr>
        <p:txBody>
          <a:bodyPr wrap="square" rtlCol="0">
            <a:spAutoFit/>
          </a:bodyPr>
          <a:lstStyle/>
          <a:p>
            <a:pPr algn="ctr"/>
            <a:r>
              <a:rPr lang="en-US" sz="2800" dirty="0">
                <a:solidFill>
                  <a:schemeClr val="bg2"/>
                </a:solidFill>
                <a:latin typeface="Calibri" panose="020F0502020204030204" pitchFamily="34" charset="0"/>
                <a:cs typeface="Calibri" panose="020F0502020204030204" pitchFamily="34" charset="0"/>
              </a:rPr>
              <a:t>*FEIR </a:t>
            </a:r>
            <a:r>
              <a:rPr lang="en-US" sz="2800" dirty="0" smtClean="0">
                <a:solidFill>
                  <a:schemeClr val="bg2"/>
                </a:solidFill>
                <a:latin typeface="Calibri" panose="020F0502020204030204" pitchFamily="34" charset="0"/>
                <a:cs typeface="Calibri" panose="020F0502020204030204" pitchFamily="34" charset="0"/>
              </a:rPr>
              <a:t>Objective</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5116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65760"/>
            <a:ext cx="8229600" cy="2072640"/>
          </a:xfrm>
        </p:spPr>
        <p:txBody>
          <a:bodyPr>
            <a:normAutofit fontScale="90000"/>
          </a:bodyPr>
          <a:lstStyle/>
          <a:p>
            <a:pPr algn="ctr">
              <a:spcBef>
                <a:spcPts val="0"/>
              </a:spcBef>
            </a:pPr>
            <a:r>
              <a:rPr lang="en-US" sz="4400" b="1" cap="none" dirty="0" smtClean="0">
                <a:solidFill>
                  <a:schemeClr val="accent2"/>
                </a:solidFill>
                <a:latin typeface="Calibri" panose="020F0502020204030204" pitchFamily="34" charset="0"/>
                <a:cs typeface="Calibri" panose="020F0502020204030204" pitchFamily="34" charset="0"/>
              </a:rPr>
              <a:t>Bicycle, Pedestrian &amp; Emergency Access Only</a:t>
            </a:r>
            <a:br>
              <a:rPr lang="en-US" sz="4400" b="1" cap="none" dirty="0" smtClean="0">
                <a:solidFill>
                  <a:schemeClr val="accent2"/>
                </a:solidFill>
                <a:latin typeface="Calibri" panose="020F0502020204030204" pitchFamily="34" charset="0"/>
                <a:cs typeface="Calibri" panose="020F0502020204030204" pitchFamily="34" charset="0"/>
              </a:rPr>
            </a:br>
            <a:r>
              <a:rPr lang="en-US" sz="2000" b="1" cap="none" dirty="0" smtClean="0">
                <a:solidFill>
                  <a:schemeClr val="accent2"/>
                </a:solidFill>
                <a:latin typeface="Calibri" panose="020F0502020204030204" pitchFamily="34" charset="0"/>
                <a:cs typeface="Calibri" panose="020F0502020204030204" pitchFamily="34" charset="0"/>
              </a:rPr>
              <a:t> </a:t>
            </a:r>
            <a:r>
              <a:rPr lang="en-US" sz="4400" b="1" cap="none" dirty="0" smtClean="0">
                <a:solidFill>
                  <a:schemeClr val="accent2"/>
                </a:solidFill>
                <a:latin typeface="Calibri" panose="020F0502020204030204" pitchFamily="34" charset="0"/>
                <a:cs typeface="Calibri" panose="020F0502020204030204" pitchFamily="34" charset="0"/>
              </a:rPr>
              <a:t/>
            </a:r>
            <a:br>
              <a:rPr lang="en-US" sz="4400" b="1" cap="none" dirty="0" smtClean="0">
                <a:solidFill>
                  <a:schemeClr val="accent2"/>
                </a:solidFill>
                <a:latin typeface="Calibri" panose="020F0502020204030204" pitchFamily="34" charset="0"/>
                <a:cs typeface="Calibri" panose="020F0502020204030204" pitchFamily="34" charset="0"/>
              </a:rPr>
            </a:br>
            <a:r>
              <a:rPr lang="en-US" sz="1100" b="1" i="1" cap="none" dirty="0">
                <a:solidFill>
                  <a:schemeClr val="accent2"/>
                </a:solidFill>
                <a:latin typeface="Calibri" panose="020F0502020204030204" pitchFamily="34" charset="0"/>
                <a:cs typeface="Calibri" panose="020F0502020204030204" pitchFamily="34" charset="0"/>
              </a:rPr>
              <a:t> </a:t>
            </a:r>
            <a:r>
              <a:rPr lang="en-US" sz="4000" b="1" i="1" cap="none" dirty="0" smtClean="0">
                <a:solidFill>
                  <a:schemeClr val="accent2"/>
                </a:solidFill>
                <a:latin typeface="Calibri" panose="020F0502020204030204" pitchFamily="34" charset="0"/>
                <a:cs typeface="Calibri" panose="020F0502020204030204" pitchFamily="34" charset="0"/>
              </a:rPr>
              <a:t>Solves the north-south safety issue!</a:t>
            </a:r>
            <a:endParaRPr lang="en-US" sz="1300" b="1" i="1" cap="none" dirty="0">
              <a:solidFill>
                <a:schemeClr val="accent2"/>
              </a:solidFill>
              <a:latin typeface="Calibri" panose="020F0502020204030204" pitchFamily="34" charset="0"/>
              <a:cs typeface="Calibri" panose="020F0502020204030204" pitchFamily="34" charset="0"/>
            </a:endParaRPr>
          </a:p>
        </p:txBody>
      </p:sp>
      <p:sp>
        <p:nvSpPr>
          <p:cNvPr id="9" name="TextBox 8"/>
          <p:cNvSpPr txBox="1"/>
          <p:nvPr/>
        </p:nvSpPr>
        <p:spPr>
          <a:xfrm>
            <a:off x="304800" y="2907868"/>
            <a:ext cx="8763000" cy="3721532"/>
          </a:xfrm>
          <a:prstGeom prst="rect">
            <a:avLst/>
          </a:prstGeom>
          <a:noFill/>
        </p:spPr>
        <p:txBody>
          <a:bodyPr wrap="square" rtlCol="0">
            <a:spAutoFit/>
          </a:bodyPr>
          <a:lstStyle/>
          <a:p>
            <a:pPr marL="457200" indent="-457200">
              <a:spcAft>
                <a:spcPts val="2000"/>
              </a:spcAft>
              <a:buFont typeface="Arial" panose="020B0604020202020204" pitchFamily="34" charset="0"/>
              <a:buChar char="•"/>
            </a:pPr>
            <a:r>
              <a:rPr lang="en-US" sz="3000" dirty="0" smtClean="0">
                <a:solidFill>
                  <a:schemeClr val="tx1">
                    <a:lumMod val="75000"/>
                  </a:schemeClr>
                </a:solidFill>
                <a:latin typeface="Calibri" panose="020F0502020204030204" pitchFamily="34" charset="0"/>
                <a:cs typeface="Calibri" panose="020F0502020204030204" pitchFamily="34" charset="0"/>
              </a:rPr>
              <a:t>Additional access point</a:t>
            </a:r>
          </a:p>
          <a:p>
            <a:pPr marL="457200" indent="-457200">
              <a:spcAft>
                <a:spcPts val="2000"/>
              </a:spcAft>
              <a:buFont typeface="Arial" panose="020B0604020202020204" pitchFamily="34" charset="0"/>
              <a:buChar char="•"/>
            </a:pPr>
            <a:r>
              <a:rPr lang="en-US" sz="3000" dirty="0" smtClean="0">
                <a:solidFill>
                  <a:schemeClr val="tx1">
                    <a:lumMod val="75000"/>
                  </a:schemeClr>
                </a:solidFill>
                <a:latin typeface="Calibri" panose="020F0502020204030204" pitchFamily="34" charset="0"/>
                <a:cs typeface="Calibri" panose="020F0502020204030204" pitchFamily="34" charset="0"/>
              </a:rPr>
              <a:t>Design connection to meet SDFD criteria</a:t>
            </a:r>
          </a:p>
          <a:p>
            <a:pPr marL="457200" indent="-457200">
              <a:spcAft>
                <a:spcPts val="1500"/>
              </a:spcAft>
              <a:buFont typeface="Arial" panose="020B0604020202020204" pitchFamily="34" charset="0"/>
              <a:buChar char="•"/>
            </a:pPr>
            <a:r>
              <a:rPr lang="en-US" sz="3000" dirty="0" smtClean="0">
                <a:solidFill>
                  <a:schemeClr val="tx1">
                    <a:lumMod val="75000"/>
                  </a:schemeClr>
                </a:solidFill>
                <a:latin typeface="Calibri" panose="020F0502020204030204" pitchFamily="34" charset="0"/>
                <a:cs typeface="Calibri" panose="020F0502020204030204" pitchFamily="34" charset="0"/>
              </a:rPr>
              <a:t>Response time quicker at all times – less congestion</a:t>
            </a:r>
          </a:p>
          <a:p>
            <a:pPr lvl="2"/>
            <a:r>
              <a:rPr lang="en-US" sz="3000" dirty="0" smtClean="0">
                <a:solidFill>
                  <a:schemeClr val="bg1"/>
                </a:solidFill>
                <a:latin typeface="Calibri" panose="020F0502020204030204" pitchFamily="34" charset="0"/>
                <a:cs typeface="Calibri" panose="020F0502020204030204" pitchFamily="34" charset="0"/>
              </a:rPr>
              <a:t>Franklin Ridge (Via Alta to </a:t>
            </a:r>
            <a:r>
              <a:rPr lang="en-US" sz="3000" dirty="0" err="1" smtClean="0">
                <a:solidFill>
                  <a:schemeClr val="bg1"/>
                </a:solidFill>
                <a:latin typeface="Calibri" panose="020F0502020204030204" pitchFamily="34" charset="0"/>
                <a:cs typeface="Calibri" panose="020F0502020204030204" pitchFamily="34" charset="0"/>
              </a:rPr>
              <a:t>Civita</a:t>
            </a:r>
            <a:r>
              <a:rPr lang="en-US" sz="3000" dirty="0" smtClean="0">
                <a:solidFill>
                  <a:schemeClr val="bg1"/>
                </a:solidFill>
                <a:latin typeface="Calibri" panose="020F0502020204030204" pitchFamily="34" charset="0"/>
                <a:cs typeface="Calibri" panose="020F0502020204030204" pitchFamily="34" charset="0"/>
              </a:rPr>
              <a:t>) </a:t>
            </a:r>
          </a:p>
          <a:p>
            <a:pPr marL="1371600" lvl="2">
              <a:spcBef>
                <a:spcPts val="600"/>
              </a:spcBef>
            </a:pPr>
            <a:r>
              <a:rPr lang="en-US" sz="3000" dirty="0">
                <a:solidFill>
                  <a:schemeClr val="bg1"/>
                </a:solidFill>
                <a:latin typeface="Calibri" panose="020F0502020204030204" pitchFamily="34" charset="0"/>
                <a:cs typeface="Calibri" panose="020F0502020204030204" pitchFamily="34" charset="0"/>
              </a:rPr>
              <a:t>W</a:t>
            </a:r>
            <a:r>
              <a:rPr lang="en-US" sz="3000" dirty="0" smtClean="0">
                <a:solidFill>
                  <a:schemeClr val="bg1"/>
                </a:solidFill>
                <a:latin typeface="Calibri" panose="020F0502020204030204" pitchFamily="34" charset="0"/>
                <a:cs typeface="Calibri" panose="020F0502020204030204" pitchFamily="34" charset="0"/>
              </a:rPr>
              <a:t>ithout road LOS C</a:t>
            </a:r>
          </a:p>
          <a:p>
            <a:pPr marL="1371600" lvl="2">
              <a:spcBef>
                <a:spcPts val="600"/>
              </a:spcBef>
            </a:pPr>
            <a:r>
              <a:rPr lang="en-US" sz="3000" b="1" dirty="0">
                <a:solidFill>
                  <a:schemeClr val="bg1"/>
                </a:solidFill>
                <a:latin typeface="Calibri" panose="020F0502020204030204" pitchFamily="34" charset="0"/>
                <a:cs typeface="Calibri" panose="020F0502020204030204" pitchFamily="34" charset="0"/>
              </a:rPr>
              <a:t>W</a:t>
            </a:r>
            <a:r>
              <a:rPr lang="en-US" sz="3000" b="1" dirty="0" smtClean="0">
                <a:solidFill>
                  <a:schemeClr val="bg1"/>
                </a:solidFill>
                <a:latin typeface="Calibri" panose="020F0502020204030204" pitchFamily="34" charset="0"/>
                <a:cs typeface="Calibri" panose="020F0502020204030204" pitchFamily="34" charset="0"/>
              </a:rPr>
              <a:t>ith road LOS F </a:t>
            </a:r>
            <a:r>
              <a:rPr lang="en-US" sz="3000" dirty="0" smtClean="0">
                <a:solidFill>
                  <a:schemeClr val="bg1"/>
                </a:solidFill>
                <a:latin typeface="Calibri" panose="020F0502020204030204" pitchFamily="34" charset="0"/>
                <a:cs typeface="Calibri" panose="020F0502020204030204" pitchFamily="34" charset="0"/>
              </a:rPr>
              <a:t>(can’t be mitigated)</a:t>
            </a:r>
          </a:p>
        </p:txBody>
      </p:sp>
    </p:spTree>
    <p:extLst>
      <p:ext uri="{BB962C8B-B14F-4D97-AF65-F5344CB8AC3E}">
        <p14:creationId xmlns:p14="http://schemas.microsoft.com/office/powerpoint/2010/main" val="1202473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
      <a:dk1>
        <a:srgbClr val="3F3F3F"/>
      </a:dk1>
      <a:lt1>
        <a:srgbClr val="FFFFFF"/>
      </a:lt1>
      <a:dk2>
        <a:srgbClr val="3F3F3F"/>
      </a:dk2>
      <a:lt2>
        <a:srgbClr val="FFFFFF"/>
      </a:lt2>
      <a:accent1>
        <a:srgbClr val="797B7E"/>
      </a:accent1>
      <a:accent2>
        <a:srgbClr val="C34905"/>
      </a:accent2>
      <a:accent3>
        <a:srgbClr val="2D3D53"/>
      </a:accent3>
      <a:accent4>
        <a:srgbClr val="7C984A"/>
      </a:accent4>
      <a:accent5>
        <a:srgbClr val="C2AD8D"/>
      </a:accent5>
      <a:accent6>
        <a:srgbClr val="506E94"/>
      </a:accent6>
      <a:hlink>
        <a:srgbClr val="C94B05"/>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TM01859868[[fn=Thermal]]</Template>
  <TotalTime>4622</TotalTime>
  <Words>2678</Words>
  <Application>Microsoft Office PowerPoint</Application>
  <PresentationFormat>On-screen Show (4:3)</PresentationFormat>
  <Paragraphs>241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Angles</vt:lpstr>
      <vt:lpstr>Serra mesa community plan amendment roadway connection project</vt:lpstr>
      <vt:lpstr>Connection not in Serra Mesa CP (1977)  Connection Contradicts Mission Valley CP (1985)</vt:lpstr>
      <vt:lpstr>City’s Objectives* Connection DOES NOT:</vt:lpstr>
      <vt:lpstr>Connectivity Already Exist</vt:lpstr>
      <vt:lpstr>Access-Emergency, Bike, Pedestrian</vt:lpstr>
      <vt:lpstr>PowerPoint Presentation</vt:lpstr>
      <vt:lpstr> Trail for Bicycles Mandated* </vt:lpstr>
      <vt:lpstr>Improve Emergency Access*</vt:lpstr>
      <vt:lpstr>Bicycle, Pedestrian &amp; Emergency Access Only    Solves the north-south safety issue!</vt:lpstr>
      <vt:lpstr>Bicycle, Pedestrian, &amp; Emergency Access Only</vt:lpstr>
      <vt:lpstr>Provide Safe &amp; Efficient Street Design*</vt:lpstr>
      <vt:lpstr>PowerPoint Presentation</vt:lpstr>
      <vt:lpstr>PowerPoint Presentation</vt:lpstr>
      <vt:lpstr>PowerPoint Presentation</vt:lpstr>
      <vt:lpstr>Planned MV Improvements</vt:lpstr>
      <vt:lpstr>Other Impacts</vt:lpstr>
      <vt:lpstr>Bridge Restriping - 5 lanes (MM-TRAF 4 &amp; 12)</vt:lpstr>
      <vt:lpstr>Mitigations for Connection</vt:lpstr>
      <vt:lpstr>Findings</vt:lpstr>
      <vt:lpstr>Conclusion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Serra Mesa Community Plan Amendment Franklin Ridge Road Connection</dc:title>
  <dc:creator>Cindy</dc:creator>
  <cp:lastModifiedBy>Cindy</cp:lastModifiedBy>
  <cp:revision>329</cp:revision>
  <cp:lastPrinted>2017-08-24T12:39:35Z</cp:lastPrinted>
  <dcterms:created xsi:type="dcterms:W3CDTF">2017-05-16T13:31:57Z</dcterms:created>
  <dcterms:modified xsi:type="dcterms:W3CDTF">2017-09-23T22:28:34Z</dcterms:modified>
</cp:coreProperties>
</file>