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00" r:id="rId5"/>
  </p:sldMasterIdLst>
  <p:notesMasterIdLst>
    <p:notesMasterId r:id="rId7"/>
  </p:notesMasterIdLst>
  <p:handoutMasterIdLst>
    <p:handoutMasterId r:id="rId8"/>
  </p:handoutMasterIdLst>
  <p:sldIdLst>
    <p:sldId id="695" r:id="rId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2ADC867-2954-4DDB-A4DA-AF6C462F62CE}">
          <p14:sldIdLst>
            <p14:sldId id="6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Nill" initials="K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DE4"/>
    <a:srgbClr val="D3D3D3"/>
    <a:srgbClr val="CAD7E8"/>
    <a:srgbClr val="0EBCCE"/>
    <a:srgbClr val="9CD08D"/>
    <a:srgbClr val="8DCA7A"/>
    <a:srgbClr val="4AC0CE"/>
    <a:srgbClr val="228099"/>
    <a:srgbClr val="FAA929"/>
    <a:srgbClr val="C4D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266C6-8FB0-4DBD-813B-DE665DD1B8D5}" v="24" dt="2020-05-07T22:04:23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280" autoAdjust="0"/>
  </p:normalViewPr>
  <p:slideViewPr>
    <p:cSldViewPr snapToGrid="0">
      <p:cViewPr>
        <p:scale>
          <a:sx n="81" d="100"/>
          <a:sy n="81" d="100"/>
        </p:scale>
        <p:origin x="-96" y="-38"/>
      </p:cViewPr>
      <p:guideLst>
        <p:guide orient="horz" pos="2160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020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'Beirne, Kevin" userId="ed86ad03-1c65-408a-8dec-9c0064c9ab05" providerId="ADAL" clId="{BF8266C6-8FB0-4DBD-813B-DE665DD1B8D5}"/>
    <pc:docChg chg="modSld">
      <pc:chgData name="O'Beirne, Kevin" userId="ed86ad03-1c65-408a-8dec-9c0064c9ab05" providerId="ADAL" clId="{BF8266C6-8FB0-4DBD-813B-DE665DD1B8D5}" dt="2020-05-11T21:52:33.319" v="189" actId="20577"/>
      <pc:docMkLst>
        <pc:docMk/>
      </pc:docMkLst>
      <pc:sldChg chg="modSp">
        <pc:chgData name="O'Beirne, Kevin" userId="ed86ad03-1c65-408a-8dec-9c0064c9ab05" providerId="ADAL" clId="{BF8266C6-8FB0-4DBD-813B-DE665DD1B8D5}" dt="2020-05-11T21:52:33.319" v="189" actId="20577"/>
        <pc:sldMkLst>
          <pc:docMk/>
          <pc:sldMk cId="3312732374" sldId="695"/>
        </pc:sldMkLst>
        <pc:spChg chg="mod">
          <ac:chgData name="O'Beirne, Kevin" userId="ed86ad03-1c65-408a-8dec-9c0064c9ab05" providerId="ADAL" clId="{BF8266C6-8FB0-4DBD-813B-DE665DD1B8D5}" dt="2020-05-11T21:52:33.319" v="189" actId="20577"/>
          <ac:spMkLst>
            <pc:docMk/>
            <pc:sldMk cId="3312732374" sldId="695"/>
            <ac:spMk id="5" creationId="{10A77E0B-6EAA-4ED3-B0E1-FCBCA9EFCF46}"/>
          </ac:spMkLst>
        </pc:spChg>
        <pc:graphicFrameChg chg="mod modGraphic">
          <ac:chgData name="O'Beirne, Kevin" userId="ed86ad03-1c65-408a-8dec-9c0064c9ab05" providerId="ADAL" clId="{BF8266C6-8FB0-4DBD-813B-DE665DD1B8D5}" dt="2020-05-11T21:49:08.338" v="187" actId="20577"/>
          <ac:graphicFrameMkLst>
            <pc:docMk/>
            <pc:sldMk cId="3312732374" sldId="695"/>
            <ac:graphicFrameMk id="2" creationId="{B8F29ACA-A48D-4A6C-A794-C2EC8A906E8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40405-0BAA-1F42-8020-2C3DE1D606B8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A8BA4-5B0F-E84D-8143-030C24769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BA1128A5-C261-4B28-B510-E8F48663BE21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525F7B4B-5713-4952-9C36-BFFD9807E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</a:t>
            </a:r>
            <a:r>
              <a:rPr lang="en-US" baseline="0" dirty="0"/>
              <a:t> copy option (approved message from President):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improve lives and communities by building the cleanest, safest and most reliable energy company in America.</a:t>
            </a:r>
            <a:endParaRPr lang="en-US" dirty="0"/>
          </a:p>
          <a:p>
            <a:r>
              <a:rPr lang="en-US" dirty="0"/>
              <a:t>IMAGE FROM GOOGLE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F7B4B-5713-4952-9C36-BFFD9807E9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1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48200"/>
            <a:ext cx="6400800" cy="506730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0" i="1">
                <a:solidFill>
                  <a:srgbClr val="000000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0" y="5638800"/>
            <a:ext cx="1608795" cy="9103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9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3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60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8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3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 baseline="0"/>
            </a:lvl1pPr>
            <a:lvl2pPr>
              <a:buClrTx/>
              <a:defRPr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4F17D-E16A-444A-9260-973F46044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103534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2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8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3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0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98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7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7848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198866"/>
            <a:ext cx="8763000" cy="504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0409" y="165953"/>
            <a:ext cx="1143091" cy="64684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8E4007-524B-4084-9361-13D6467BFC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4" r:id="rId2"/>
    <p:sldLayoutId id="2147483676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lang="en-US" sz="2400" b="1" i="0" kern="1200" baseline="0" dirty="0" smtClean="0">
          <a:solidFill>
            <a:srgbClr val="000000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i="1">
          <a:solidFill>
            <a:schemeClr val="bg1"/>
          </a:solidFill>
          <a:latin typeface="Verdana" pitchFamily="34" charset="0"/>
        </a:defRPr>
      </a:lvl9pPr>
    </p:titleStyle>
    <p:bodyStyle>
      <a:lvl1pPr marL="164592" indent="-164592" algn="l" defTabSz="457200" rtl="0" eaLnBrk="0" fontAlgn="base" hangingPunct="0">
        <a:spcBef>
          <a:spcPct val="20000"/>
        </a:spcBef>
        <a:spcAft>
          <a:spcPts val="1200"/>
        </a:spcAft>
        <a:buClrTx/>
        <a:buSzPct val="125000"/>
        <a:buFont typeface="Wingdings" panose="05000000000000000000" pitchFamily="2" charset="2"/>
        <a:buChar char="§"/>
        <a:defRPr sz="2000" kern="1200" baseline="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1200"/>
        </a:spcAft>
        <a:buClrTx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B71C2-D042-4459-AEF5-6E754EA1D80A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0D94-DA5B-4E20-963E-75E61332AF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4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5EA3293-5583-224E-A5CF-6DF1AEE47720}"/>
              </a:ext>
            </a:extLst>
          </p:cNvPr>
          <p:cNvSpPr/>
          <p:nvPr/>
        </p:nvSpPr>
        <p:spPr>
          <a:xfrm>
            <a:off x="0" y="6346685"/>
            <a:ext cx="9144000" cy="501649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855B74C8-DF9E-0B4F-9D5E-CE09A438B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497699"/>
            <a:ext cx="3206809" cy="197230"/>
          </a:xfrm>
          <a:prstGeom prst="rect">
            <a:avLst/>
          </a:prstGeom>
        </p:spPr>
      </p:pic>
      <p:sp>
        <p:nvSpPr>
          <p:cNvPr id="3" name="AutoShape 4" descr="Image result for sdg&amp;e logo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858000" y="640326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Calibr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5589DA-F2D4-B14F-8DE9-A510B2BBFAF0}" type="slidenum">
              <a:rPr lang="en-US" smtClean="0">
                <a:solidFill>
                  <a:prstClr val="white"/>
                </a:solidFill>
                <a:latin typeface="InterstateRegular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dirty="0">
              <a:solidFill>
                <a:prstClr val="white"/>
              </a:solidFill>
              <a:latin typeface="InterstateRegular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379" y="166693"/>
            <a:ext cx="7390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 1600 Serra Mesa Project </a:t>
            </a:r>
          </a:p>
          <a:p>
            <a:r>
              <a:rPr lang="en-US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Tentative Schedule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A77E0B-6EAA-4ED3-B0E1-FCBCA9EFCF46}"/>
              </a:ext>
            </a:extLst>
          </p:cNvPr>
          <p:cNvSpPr/>
          <p:nvPr/>
        </p:nvSpPr>
        <p:spPr>
          <a:xfrm>
            <a:off x="604062" y="6044458"/>
            <a:ext cx="30764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>
                <a:solidFill>
                  <a:prstClr val="black"/>
                </a:solidFill>
                <a:latin typeface="Interstate Light"/>
                <a:ea typeface="Verdana" panose="020B0604030504040204" pitchFamily="34" charset="0"/>
                <a:cs typeface="Verdana" panose="020B0604030504040204" pitchFamily="34" charset="0"/>
              </a:rPr>
              <a:t>*Schedule subject to change </a:t>
            </a:r>
            <a:r>
              <a:rPr lang="en-US" sz="1100" dirty="0">
                <a:solidFill>
                  <a:prstClr val="black"/>
                </a:solidFill>
                <a:latin typeface="Interstate Light"/>
                <a:ea typeface="Verdana" panose="020B0604030504040204" pitchFamily="34" charset="0"/>
                <a:cs typeface="Verdana" panose="020B0604030504040204" pitchFamily="34" charset="0"/>
              </a:rPr>
              <a:t>(05/08/2020)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8F29ACA-A48D-4A6C-A794-C2EC8A906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07807"/>
              </p:ext>
            </p:extLst>
          </p:nvPr>
        </p:nvGraphicFramePr>
        <p:xfrm>
          <a:off x="724870" y="1055950"/>
          <a:ext cx="7334231" cy="4908570"/>
        </p:xfrm>
        <a:graphic>
          <a:graphicData uri="http://schemas.openxmlformats.org/drawingml/2006/table">
            <a:tbl>
              <a:tblPr/>
              <a:tblGrid>
                <a:gridCol w="4952916">
                  <a:extLst>
                    <a:ext uri="{9D8B030D-6E8A-4147-A177-3AD203B41FA5}">
                      <a16:colId xmlns:a16="http://schemas.microsoft.com/office/drawing/2014/main" xmlns="" val="4034878195"/>
                    </a:ext>
                  </a:extLst>
                </a:gridCol>
                <a:gridCol w="2381315">
                  <a:extLst>
                    <a:ext uri="{9D8B030D-6E8A-4147-A177-3AD203B41FA5}">
                      <a16:colId xmlns:a16="http://schemas.microsoft.com/office/drawing/2014/main" xmlns="" val="281086558"/>
                    </a:ext>
                  </a:extLst>
                </a:gridCol>
              </a:tblGrid>
              <a:tr h="691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Intersection-to-Intersection Segments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Approximate Date Range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8856581"/>
                  </a:ext>
                </a:extLst>
              </a:tr>
              <a:tr h="69159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Sandrock Rd &amp; Aero Dr to Sandrock Rd &amp; Murray Ridge Rd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8 – Aug 13, 2020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9350136"/>
                  </a:ext>
                </a:extLst>
              </a:tr>
              <a:tr h="69159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Murray Ridge Rd &amp; Sandrock Rd to Murray Ridge Rd &amp; Raejean Ave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8 – Sept 30, 2020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9774773"/>
                  </a:ext>
                </a:extLst>
              </a:tr>
              <a:tr h="69159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Murray Ridge Rd &amp; Raejean Ave to Greyling Dr &amp; Sandmark Ave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20 – Sept 23, 2020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8423629"/>
                  </a:ext>
                </a:extLst>
              </a:tr>
              <a:tr h="71405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Aero Dr &amp; Ruffin Rd to Aero Dr &amp; Sandrock Rd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 6 – Dec 30, 2020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6320353"/>
                  </a:ext>
                </a:extLst>
              </a:tr>
              <a:tr h="71405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Ruffin Rd &amp; Ridgehaven Ct to Ruffin Rd &amp; Aero Dr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 20 – Dec 11, 2020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9507718"/>
                  </a:ext>
                </a:extLst>
              </a:tr>
              <a:tr h="714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Repaving of entire route</a:t>
                      </a: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January 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82" marR="63982" marT="88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836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3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2F9CD4F097CB4EA7B9945E6BDC6DA7" ma:contentTypeVersion="9" ma:contentTypeDescription="Create a new document." ma:contentTypeScope="" ma:versionID="ef8ffbbf4ec0433090e5d51e2fdc04a5">
  <xsd:schema xmlns:xsd="http://www.w3.org/2001/XMLSchema" xmlns:xs="http://www.w3.org/2001/XMLSchema" xmlns:p="http://schemas.microsoft.com/office/2006/metadata/properties" xmlns:ns3="1a128ecf-b55d-4bc7-970b-0cf25319f7f6" targetNamespace="http://schemas.microsoft.com/office/2006/metadata/properties" ma:root="true" ma:fieldsID="7daf43449b2a9615c647d372f8a81751" ns3:_="">
    <xsd:import namespace="1a128ecf-b55d-4bc7-970b-0cf25319f7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28ecf-b55d-4bc7-970b-0cf25319f7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189E90-F6A0-4E26-80D5-14493EE4DD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37D878-BAD0-4CCA-9876-0787DBC27F8D}">
  <ds:schemaRefs>
    <ds:schemaRef ds:uri="http://purl.org/dc/terms/"/>
    <ds:schemaRef ds:uri="1a128ecf-b55d-4bc7-970b-0cf25319f7f6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6BC221F-CBDA-488F-9E39-A480FB942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128ecf-b55d-4bc7-970b-0cf25319f7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9354</TotalTime>
  <Words>154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Allie Franklin</dc:creator>
  <cp:lastModifiedBy>Cindy</cp:lastModifiedBy>
  <cp:revision>245</cp:revision>
  <cp:lastPrinted>2020-03-12T22:31:18Z</cp:lastPrinted>
  <dcterms:modified xsi:type="dcterms:W3CDTF">2020-05-23T14:42:44Z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0x010100D62F9CD4F097CB4EA7B9945E6BDC6DA7</vt:lpwstr>
  </property>
</Properties>
</file>