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445" r:id="rId6"/>
    <p:sldId id="446" r:id="rId7"/>
    <p:sldId id="447" r:id="rId8"/>
    <p:sldId id="424" r:id="rId9"/>
    <p:sldId id="290" r:id="rId10"/>
    <p:sldId id="441" r:id="rId11"/>
    <p:sldId id="437" r:id="rId12"/>
    <p:sldId id="442" r:id="rId13"/>
    <p:sldId id="443" r:id="rId14"/>
    <p:sldId id="270" r:id="rId15"/>
    <p:sldId id="448" r:id="rId16"/>
    <p:sldId id="439" r:id="rId17"/>
    <p:sldId id="291" r:id="rId18"/>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BE9302-3BDD-E0B0-ACDC-0B8149C41CDE}" name="Bauer, Jeremy" initials="BJ" userId="S::jbauer_sandiego.gov#ext#@hdrinc.onmicrosoft.com::69e516cf-0a4d-487e-a86e-440c14bbd656" providerId="AD"/>
  <p188:author id="{57F22650-451E-A76F-8506-E0F23D976C78}" name="Jon Schmid" initials="JS" userId="S::jschmid_cookandschmid.com#ext#@hdrinc.onmicrosoft.com::f408f3f6-20b4-4ef1-b530-afd215a5d333" providerId="AD"/>
  <p188:author id="{CD298160-DDC5-9343-F56C-8847194CA147}" name="Anna Griffin" initials="AG" userId="S::agriffin_cookandschmid.com#ext#@hdrinc.onmicrosoft.com::e198ee85-18b2-45b6-84f6-910e226f541d" providerId="AD"/>
  <p188:author id="{E9D0E26C-7962-9D0F-9CE7-4D766FDA3E45}" name="Deleon, Andrea" initials="DA" userId="S::adeleon_sandiego.gov#ext#@hdrinc.onmicrosoft.com::d6340c87-39fb-423a-aafd-e67a7d791fe9" providerId="AD"/>
  <p188:author id="{D1B27E73-C3A7-CBEA-F975-1FA77DAD9586}" name="Lind, Sarah" initials="SL" userId="S::SLIND@hdrinc.com::9c1a3d37-deed-4276-a005-dae619457bd3" providerId="AD"/>
  <p188:author id="{8EE14F7C-3C7E-689F-C155-8BCC0FC284D5}" name="Paula Roberts" initials="PR" userId="S::paula_aquacrg.com#ext#@hdrinc.onmicrosoft.com::997eea74-8414-4f48-9614-71069a01a9b7" providerId="AD"/>
  <p188:author id="{8A5B2A83-0E12-7ACC-D0BB-E1088CF8340E}" name="Anna Griffin" initials="AG" userId="S::agriffin@cookandschmid.com::4b839ff0-afc2-4ffa-b9a9-8c7c514d2c6c" providerId="AD"/>
  <p188:author id="{3146FADB-A73D-E4FF-0682-A65622B604CD}" name="Lind, Sarah" initials="LS" userId="S::slind@hdrinc.com::9c1a3d37-deed-4276-a005-dae619457bd3" providerId="AD"/>
  <p188:author id="{3E78B2FA-D050-BBBB-8925-4EC8929EB910}" name="Enriquez, Rosa Elena" initials="EE" userId="S::renriquez_sandiego.gov#ext#@hdrinc.onmicrosoft.com::05f9258e-e90a-4900-94dd-f19f269eef41" providerId="AD"/>
  <p188:author id="{D495C5FB-D291-843B-DC57-52AB94062F9C}" name="Enriquez, Rosa Elena" initials="ERE" userId="S::REnriquez@sandiego.gov::31c623c2-9c16-4bd8-b627-c02763fa8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nriquez, Rosa Elena" initials="ERE" lastIdx="12" clrIdx="0">
    <p:extLst>
      <p:ext uri="{19B8F6BF-5375-455C-9EA6-DF929625EA0E}">
        <p15:presenceInfo xmlns:p15="http://schemas.microsoft.com/office/powerpoint/2012/main" userId="S::REnriquez@sandiego.gov::31c623c2-9c16-4bd8-b627-c02763fa87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298"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C0094-4F72-423C-AAE2-1BBB940E100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FFD01F0-DA57-494F-8C32-0456FE263B3F}">
      <dgm:prSet/>
      <dgm:spPr/>
      <dgm:t>
        <a:bodyPr/>
        <a:lstStyle/>
        <a:p>
          <a:pPr rtl="0"/>
          <a:r>
            <a:rPr lang="en-US" b="0">
              <a:latin typeface="Open Sans"/>
              <a:ea typeface="Open Sans"/>
              <a:cs typeface="Open Sans"/>
            </a:rPr>
            <a:t>Who</a:t>
          </a:r>
          <a:r>
            <a:rPr lang="en-US">
              <a:latin typeface="Open Sans"/>
              <a:ea typeface="Open Sans"/>
              <a:cs typeface="Open Sans"/>
            </a:rPr>
            <a:t> could be impacted?</a:t>
          </a:r>
        </a:p>
      </dgm:t>
    </dgm:pt>
    <dgm:pt modelId="{A1AF7F27-69DB-44F3-9EFE-A07AB6B59069}" type="parTrans" cxnId="{65DF40EA-3B5C-4D5B-9BB7-FF681BB986FB}">
      <dgm:prSet/>
      <dgm:spPr/>
      <dgm:t>
        <a:bodyPr/>
        <a:lstStyle/>
        <a:p>
          <a:endParaRPr lang="en-US"/>
        </a:p>
      </dgm:t>
    </dgm:pt>
    <dgm:pt modelId="{5D82DA45-D686-4E4E-BA99-529BDD538FE6}" type="sibTrans" cxnId="{65DF40EA-3B5C-4D5B-9BB7-FF681BB986FB}">
      <dgm:prSet/>
      <dgm:spPr/>
      <dgm:t>
        <a:bodyPr/>
        <a:lstStyle/>
        <a:p>
          <a:endParaRPr lang="en-US"/>
        </a:p>
      </dgm:t>
    </dgm:pt>
    <dgm:pt modelId="{8CA08B8C-FC95-45A8-AEF8-DC6F5EAD6457}">
      <dgm:prSet/>
      <dgm:spPr/>
      <dgm:t>
        <a:bodyPr/>
        <a:lstStyle/>
        <a:p>
          <a:pPr rtl="0"/>
          <a:r>
            <a:rPr lang="en-US" b="0">
              <a:latin typeface="Open Sans"/>
              <a:ea typeface="Open Sans"/>
              <a:cs typeface="Open Sans"/>
            </a:rPr>
            <a:t>Single family residential homes</a:t>
          </a:r>
        </a:p>
      </dgm:t>
    </dgm:pt>
    <dgm:pt modelId="{EE02C980-9A28-455A-AEA2-25294469619A}" type="parTrans" cxnId="{E0A78D42-9FD1-486C-8A61-779AE2606DD8}">
      <dgm:prSet/>
      <dgm:spPr/>
      <dgm:t>
        <a:bodyPr/>
        <a:lstStyle/>
        <a:p>
          <a:endParaRPr lang="en-US"/>
        </a:p>
      </dgm:t>
    </dgm:pt>
    <dgm:pt modelId="{23660BEC-838A-479A-84B1-5A44B6072076}" type="sibTrans" cxnId="{E0A78D42-9FD1-486C-8A61-779AE2606DD8}">
      <dgm:prSet/>
      <dgm:spPr/>
      <dgm:t>
        <a:bodyPr/>
        <a:lstStyle/>
        <a:p>
          <a:endParaRPr lang="en-US"/>
        </a:p>
      </dgm:t>
    </dgm:pt>
    <dgm:pt modelId="{06BD318B-35E5-46F4-84FE-97B200F01394}">
      <dgm:prSet phldr="0"/>
      <dgm:spPr/>
      <dgm:t>
        <a:bodyPr/>
        <a:lstStyle/>
        <a:p>
          <a:pPr rtl="0"/>
          <a:r>
            <a:rPr lang="en-US" b="0">
              <a:latin typeface="Open Sans"/>
              <a:ea typeface="Open Sans"/>
              <a:cs typeface="Open Sans"/>
            </a:rPr>
            <a:t>Properties with 4 or less-units</a:t>
          </a:r>
        </a:p>
      </dgm:t>
    </dgm:pt>
    <dgm:pt modelId="{A835585D-91BB-4137-90E6-283BE645B319}" type="parTrans" cxnId="{B8020F9C-569D-4310-8B94-7AC14E77679F}">
      <dgm:prSet/>
      <dgm:spPr/>
    </dgm:pt>
    <dgm:pt modelId="{6E335DAB-456D-49CC-8306-775C7B387163}" type="sibTrans" cxnId="{B8020F9C-569D-4310-8B94-7AC14E77679F}">
      <dgm:prSet/>
      <dgm:spPr/>
    </dgm:pt>
    <dgm:pt modelId="{51FF23A1-554D-49EC-85E7-4C0514F75E8F}">
      <dgm:prSet phldr="0"/>
      <dgm:spPr/>
      <dgm:t>
        <a:bodyPr/>
        <a:lstStyle/>
        <a:p>
          <a:pPr rtl="0"/>
          <a:r>
            <a:rPr lang="en-US" b="0">
              <a:latin typeface="Open Sans"/>
              <a:ea typeface="Open Sans"/>
              <a:cs typeface="Open Sans"/>
            </a:rPr>
            <a:t>Multifamily residential homeowners with up to 4 units on a single lot</a:t>
          </a:r>
        </a:p>
      </dgm:t>
    </dgm:pt>
    <dgm:pt modelId="{A0993826-756C-4BE8-885B-02107133217F}" type="parTrans" cxnId="{3648063A-006C-4C8B-BDE4-130C78ACB3ED}">
      <dgm:prSet/>
      <dgm:spPr/>
    </dgm:pt>
    <dgm:pt modelId="{647205ED-A9DE-4514-A110-3EC4B152207F}" type="sibTrans" cxnId="{3648063A-006C-4C8B-BDE4-130C78ACB3ED}">
      <dgm:prSet/>
      <dgm:spPr/>
    </dgm:pt>
    <dgm:pt modelId="{DEB65707-8007-4F3F-819A-9B5EEDAF8AC3}">
      <dgm:prSet phldr="0"/>
      <dgm:spPr/>
      <dgm:t>
        <a:bodyPr/>
        <a:lstStyle/>
        <a:p>
          <a:pPr rtl="0"/>
          <a:r>
            <a:rPr lang="en-US" b="0">
              <a:latin typeface="Open Sans"/>
              <a:ea typeface="Open Sans"/>
              <a:cs typeface="Open Sans"/>
            </a:rPr>
            <a:t>Properties that meet City requirements for services</a:t>
          </a:r>
        </a:p>
      </dgm:t>
    </dgm:pt>
    <dgm:pt modelId="{1AD9F1E4-BD4A-403F-8974-1B06A40CD167}" type="parTrans" cxnId="{6957FE30-D755-40B7-883C-6215CB22C679}">
      <dgm:prSet/>
      <dgm:spPr/>
    </dgm:pt>
    <dgm:pt modelId="{404E6883-92DD-4235-8874-7A80EAFA60D3}" type="sibTrans" cxnId="{6957FE30-D755-40B7-883C-6215CB22C679}">
      <dgm:prSet/>
      <dgm:spPr/>
    </dgm:pt>
    <dgm:pt modelId="{C4A2AC08-C76B-4D8F-8083-618065B56521}">
      <dgm:prSet phldr="0"/>
      <dgm:spPr/>
      <dgm:t>
        <a:bodyPr/>
        <a:lstStyle/>
        <a:p>
          <a:pPr rtl="0"/>
          <a:r>
            <a:rPr lang="en-US" b="0">
              <a:latin typeface="Open Sans"/>
              <a:ea typeface="Open Sans"/>
              <a:cs typeface="Open Sans"/>
            </a:rPr>
            <a:t>Multifamily residential properties with 5 or more units</a:t>
          </a:r>
        </a:p>
      </dgm:t>
    </dgm:pt>
    <dgm:pt modelId="{3AA2D9A8-AD35-490E-9809-A1E910622F69}" type="parTrans" cxnId="{9637E631-3994-4A28-A0B3-8B651021E26A}">
      <dgm:prSet/>
      <dgm:spPr/>
    </dgm:pt>
    <dgm:pt modelId="{F1D27A8B-1270-499D-8962-331DADCA35E2}" type="sibTrans" cxnId="{9637E631-3994-4A28-A0B3-8B651021E26A}">
      <dgm:prSet/>
      <dgm:spPr/>
    </dgm:pt>
    <dgm:pt modelId="{4A4F411C-37F4-4C03-85A0-6DC8F28E64B8}" type="pres">
      <dgm:prSet presAssocID="{6EDC0094-4F72-423C-AAE2-1BBB940E1007}" presName="linear" presStyleCnt="0">
        <dgm:presLayoutVars>
          <dgm:dir/>
          <dgm:animLvl val="lvl"/>
          <dgm:resizeHandles val="exact"/>
        </dgm:presLayoutVars>
      </dgm:prSet>
      <dgm:spPr/>
    </dgm:pt>
    <dgm:pt modelId="{A6B12E76-6630-41C2-88E1-034B7AFA3E72}" type="pres">
      <dgm:prSet presAssocID="{4FFD01F0-DA57-494F-8C32-0456FE263B3F}" presName="parentLin" presStyleCnt="0"/>
      <dgm:spPr/>
    </dgm:pt>
    <dgm:pt modelId="{9ECB132C-7455-43BA-A582-22EFD98899DA}" type="pres">
      <dgm:prSet presAssocID="{4FFD01F0-DA57-494F-8C32-0456FE263B3F}" presName="parentLeftMargin" presStyleLbl="node1" presStyleIdx="0" presStyleCnt="1"/>
      <dgm:spPr/>
    </dgm:pt>
    <dgm:pt modelId="{9BE625D4-2DA2-4989-A7C1-BB0F588B93A8}" type="pres">
      <dgm:prSet presAssocID="{4FFD01F0-DA57-494F-8C32-0456FE263B3F}" presName="parentText" presStyleLbl="node1" presStyleIdx="0" presStyleCnt="1">
        <dgm:presLayoutVars>
          <dgm:chMax val="0"/>
          <dgm:bulletEnabled val="1"/>
        </dgm:presLayoutVars>
      </dgm:prSet>
      <dgm:spPr/>
    </dgm:pt>
    <dgm:pt modelId="{3A7F8812-B014-4054-A002-548AE59815DF}" type="pres">
      <dgm:prSet presAssocID="{4FFD01F0-DA57-494F-8C32-0456FE263B3F}" presName="negativeSpace" presStyleCnt="0"/>
      <dgm:spPr/>
    </dgm:pt>
    <dgm:pt modelId="{1360CC86-D9E2-4671-870A-247A4AACB6CF}" type="pres">
      <dgm:prSet presAssocID="{4FFD01F0-DA57-494F-8C32-0456FE263B3F}" presName="childText" presStyleLbl="conFgAcc1" presStyleIdx="0" presStyleCnt="1">
        <dgm:presLayoutVars>
          <dgm:bulletEnabled val="1"/>
        </dgm:presLayoutVars>
      </dgm:prSet>
      <dgm:spPr/>
    </dgm:pt>
  </dgm:ptLst>
  <dgm:cxnLst>
    <dgm:cxn modelId="{4D9C2404-FB1B-4D9E-B4C1-24E19B2D9774}" type="presOf" srcId="{8CA08B8C-FC95-45A8-AEF8-DC6F5EAD6457}" destId="{1360CC86-D9E2-4671-870A-247A4AACB6CF}" srcOrd="0" destOrd="0" presId="urn:microsoft.com/office/officeart/2005/8/layout/list1"/>
    <dgm:cxn modelId="{4F05E027-9928-4021-9071-97C187B94A9D}" type="presOf" srcId="{DEB65707-8007-4F3F-819A-9B5EEDAF8AC3}" destId="{1360CC86-D9E2-4671-870A-247A4AACB6CF}" srcOrd="0" destOrd="4" presId="urn:microsoft.com/office/officeart/2005/8/layout/list1"/>
    <dgm:cxn modelId="{6957FE30-D755-40B7-883C-6215CB22C679}" srcId="{4FFD01F0-DA57-494F-8C32-0456FE263B3F}" destId="{DEB65707-8007-4F3F-819A-9B5EEDAF8AC3}" srcOrd="4" destOrd="0" parTransId="{1AD9F1E4-BD4A-403F-8974-1B06A40CD167}" sibTransId="{404E6883-92DD-4235-8874-7A80EAFA60D3}"/>
    <dgm:cxn modelId="{9637E631-3994-4A28-A0B3-8B651021E26A}" srcId="{4FFD01F0-DA57-494F-8C32-0456FE263B3F}" destId="{C4A2AC08-C76B-4D8F-8083-618065B56521}" srcOrd="3" destOrd="0" parTransId="{3AA2D9A8-AD35-490E-9809-A1E910622F69}" sibTransId="{F1D27A8B-1270-499D-8962-331DADCA35E2}"/>
    <dgm:cxn modelId="{3648063A-006C-4C8B-BDE4-130C78ACB3ED}" srcId="{4FFD01F0-DA57-494F-8C32-0456FE263B3F}" destId="{51FF23A1-554D-49EC-85E7-4C0514F75E8F}" srcOrd="2" destOrd="0" parTransId="{A0993826-756C-4BE8-885B-02107133217F}" sibTransId="{647205ED-A9DE-4514-A110-3EC4B152207F}"/>
    <dgm:cxn modelId="{C9CB8842-4F9E-45B4-B935-54E68D9337A0}" type="presOf" srcId="{4FFD01F0-DA57-494F-8C32-0456FE263B3F}" destId="{9BE625D4-2DA2-4989-A7C1-BB0F588B93A8}" srcOrd="1" destOrd="0" presId="urn:microsoft.com/office/officeart/2005/8/layout/list1"/>
    <dgm:cxn modelId="{E0A78D42-9FD1-486C-8A61-779AE2606DD8}" srcId="{4FFD01F0-DA57-494F-8C32-0456FE263B3F}" destId="{8CA08B8C-FC95-45A8-AEF8-DC6F5EAD6457}" srcOrd="0" destOrd="0" parTransId="{EE02C980-9A28-455A-AEA2-25294469619A}" sibTransId="{23660BEC-838A-479A-84B1-5A44B6072076}"/>
    <dgm:cxn modelId="{E6F62C47-BD9D-4887-A27A-E0E70A25414F}" type="presOf" srcId="{6EDC0094-4F72-423C-AAE2-1BBB940E1007}" destId="{4A4F411C-37F4-4C03-85A0-6DC8F28E64B8}" srcOrd="0" destOrd="0" presId="urn:microsoft.com/office/officeart/2005/8/layout/list1"/>
    <dgm:cxn modelId="{C78BD14A-CEF0-4BEE-9D5E-2F7A44B4ED37}" type="presOf" srcId="{4FFD01F0-DA57-494F-8C32-0456FE263B3F}" destId="{9ECB132C-7455-43BA-A582-22EFD98899DA}" srcOrd="0" destOrd="0" presId="urn:microsoft.com/office/officeart/2005/8/layout/list1"/>
    <dgm:cxn modelId="{F0812782-89A8-4AC3-983B-F9B0E177F515}" type="presOf" srcId="{06BD318B-35E5-46F4-84FE-97B200F01394}" destId="{1360CC86-D9E2-4671-870A-247A4AACB6CF}" srcOrd="0" destOrd="1" presId="urn:microsoft.com/office/officeart/2005/8/layout/list1"/>
    <dgm:cxn modelId="{3CD69F86-5D31-4294-8465-95F80F62082C}" type="presOf" srcId="{C4A2AC08-C76B-4D8F-8083-618065B56521}" destId="{1360CC86-D9E2-4671-870A-247A4AACB6CF}" srcOrd="0" destOrd="3" presId="urn:microsoft.com/office/officeart/2005/8/layout/list1"/>
    <dgm:cxn modelId="{B8020F9C-569D-4310-8B94-7AC14E77679F}" srcId="{4FFD01F0-DA57-494F-8C32-0456FE263B3F}" destId="{06BD318B-35E5-46F4-84FE-97B200F01394}" srcOrd="1" destOrd="0" parTransId="{A835585D-91BB-4137-90E6-283BE645B319}" sibTransId="{6E335DAB-456D-49CC-8306-775C7B387163}"/>
    <dgm:cxn modelId="{65DF40EA-3B5C-4D5B-9BB7-FF681BB986FB}" srcId="{6EDC0094-4F72-423C-AAE2-1BBB940E1007}" destId="{4FFD01F0-DA57-494F-8C32-0456FE263B3F}" srcOrd="0" destOrd="0" parTransId="{A1AF7F27-69DB-44F3-9EFE-A07AB6B59069}" sibTransId="{5D82DA45-D686-4E4E-BA99-529BDD538FE6}"/>
    <dgm:cxn modelId="{CFC0E6F5-C831-42F4-97D8-A5870A04332B}" type="presOf" srcId="{51FF23A1-554D-49EC-85E7-4C0514F75E8F}" destId="{1360CC86-D9E2-4671-870A-247A4AACB6CF}" srcOrd="0" destOrd="2" presId="urn:microsoft.com/office/officeart/2005/8/layout/list1"/>
    <dgm:cxn modelId="{41F87B75-14ED-4B89-9403-34CFFB92B4C6}" type="presParOf" srcId="{4A4F411C-37F4-4C03-85A0-6DC8F28E64B8}" destId="{A6B12E76-6630-41C2-88E1-034B7AFA3E72}" srcOrd="0" destOrd="0" presId="urn:microsoft.com/office/officeart/2005/8/layout/list1"/>
    <dgm:cxn modelId="{C2E32FE5-DE58-4A78-8253-37BD982D9D8E}" type="presParOf" srcId="{A6B12E76-6630-41C2-88E1-034B7AFA3E72}" destId="{9ECB132C-7455-43BA-A582-22EFD98899DA}" srcOrd="0" destOrd="0" presId="urn:microsoft.com/office/officeart/2005/8/layout/list1"/>
    <dgm:cxn modelId="{96582D5E-4DBB-426E-A49E-EC371E0997C2}" type="presParOf" srcId="{A6B12E76-6630-41C2-88E1-034B7AFA3E72}" destId="{9BE625D4-2DA2-4989-A7C1-BB0F588B93A8}" srcOrd="1" destOrd="0" presId="urn:microsoft.com/office/officeart/2005/8/layout/list1"/>
    <dgm:cxn modelId="{5F5321CD-269C-4D1A-BA60-5A67B787D646}" type="presParOf" srcId="{4A4F411C-37F4-4C03-85A0-6DC8F28E64B8}" destId="{3A7F8812-B014-4054-A002-548AE59815DF}" srcOrd="1" destOrd="0" presId="urn:microsoft.com/office/officeart/2005/8/layout/list1"/>
    <dgm:cxn modelId="{9D835D31-1B49-456F-B55D-76F755618C37}" type="presParOf" srcId="{4A4F411C-37F4-4C03-85A0-6DC8F28E64B8}" destId="{1360CC86-D9E2-4671-870A-247A4AACB6CF}"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B1B9C7-E0D0-40B6-826B-89CD8025073B}" type="doc">
      <dgm:prSet loTypeId="urn:microsoft.com/office/officeart/2005/8/layout/hProcess11" loCatId="process" qsTypeId="urn:microsoft.com/office/officeart/2005/8/quickstyle/simple1" qsCatId="simple" csTypeId="urn:microsoft.com/office/officeart/2005/8/colors/accent1_2" csCatId="accent1" phldr="1"/>
      <dgm:spPr/>
    </dgm:pt>
    <dgm:pt modelId="{7A5E162C-BACE-481D-8A10-19F9930ED3AE}">
      <dgm:prSet phldrT="[Text]"/>
      <dgm:spPr/>
      <dgm:t>
        <a:bodyPr/>
        <a:lstStyle/>
        <a:p>
          <a:r>
            <a:rPr lang="en-US" b="1"/>
            <a:t>Measure B Passes </a:t>
          </a:r>
        </a:p>
        <a:p>
          <a:r>
            <a:rPr lang="en-US"/>
            <a:t>(Nov 2022)</a:t>
          </a:r>
        </a:p>
      </dgm:t>
    </dgm:pt>
    <dgm:pt modelId="{19AE0C91-86E2-4EAE-A1AD-B814E0765F2E}" type="parTrans" cxnId="{45AEF4A9-96AA-4ADA-9D07-027041933DF7}">
      <dgm:prSet/>
      <dgm:spPr/>
      <dgm:t>
        <a:bodyPr/>
        <a:lstStyle/>
        <a:p>
          <a:endParaRPr lang="en-US"/>
        </a:p>
      </dgm:t>
    </dgm:pt>
    <dgm:pt modelId="{59540AF3-5704-4256-A21A-1D384D0F8FA0}" type="sibTrans" cxnId="{45AEF4A9-96AA-4ADA-9D07-027041933DF7}">
      <dgm:prSet/>
      <dgm:spPr/>
      <dgm:t>
        <a:bodyPr/>
        <a:lstStyle/>
        <a:p>
          <a:endParaRPr lang="en-US"/>
        </a:p>
      </dgm:t>
    </dgm:pt>
    <dgm:pt modelId="{26E9DF25-4CE3-4469-A6EC-250B210A2DB4}">
      <dgm:prSet phldrT="[Text]"/>
      <dgm:spPr/>
      <dgm:t>
        <a:bodyPr/>
        <a:lstStyle/>
        <a:p>
          <a:r>
            <a:rPr lang="en-US" b="1"/>
            <a:t>Award of Consultant Services Agreement</a:t>
          </a:r>
        </a:p>
        <a:p>
          <a:r>
            <a:rPr lang="en-US"/>
            <a:t>(March 2024)</a:t>
          </a:r>
        </a:p>
      </dgm:t>
    </dgm:pt>
    <dgm:pt modelId="{6E97111F-9E72-4A3B-8CB9-87959BBD014D}" type="parTrans" cxnId="{5A2DECDC-21C9-4C44-AB36-7406E146E409}">
      <dgm:prSet/>
      <dgm:spPr/>
      <dgm:t>
        <a:bodyPr/>
        <a:lstStyle/>
        <a:p>
          <a:endParaRPr lang="en-US"/>
        </a:p>
      </dgm:t>
    </dgm:pt>
    <dgm:pt modelId="{D520B734-2B99-450E-BAC3-01D742015793}" type="sibTrans" cxnId="{5A2DECDC-21C9-4C44-AB36-7406E146E409}">
      <dgm:prSet/>
      <dgm:spPr/>
      <dgm:t>
        <a:bodyPr/>
        <a:lstStyle/>
        <a:p>
          <a:endParaRPr lang="en-US"/>
        </a:p>
      </dgm:t>
    </dgm:pt>
    <dgm:pt modelId="{372F9941-F024-4F6C-8385-24C9EDA964C0}">
      <dgm:prSet phldrT="[Text]"/>
      <dgm:spPr/>
      <dgm:t>
        <a:bodyPr/>
        <a:lstStyle/>
        <a:p>
          <a:r>
            <a:rPr lang="en-US" b="1"/>
            <a:t>Outreach Planning and Briefings</a:t>
          </a:r>
        </a:p>
        <a:p>
          <a:r>
            <a:rPr lang="en-US"/>
            <a:t>(March - July 2024)</a:t>
          </a:r>
        </a:p>
      </dgm:t>
    </dgm:pt>
    <dgm:pt modelId="{2957F8B7-AB73-4B52-9B75-A3175CAAD4D9}" type="parTrans" cxnId="{1E881F59-A228-4888-A4A0-002516A18DFB}">
      <dgm:prSet/>
      <dgm:spPr/>
      <dgm:t>
        <a:bodyPr/>
        <a:lstStyle/>
        <a:p>
          <a:endParaRPr lang="en-US"/>
        </a:p>
      </dgm:t>
    </dgm:pt>
    <dgm:pt modelId="{C8620BC6-67FA-458E-B4C6-F1B4A473C855}" type="sibTrans" cxnId="{1E881F59-A228-4888-A4A0-002516A18DFB}">
      <dgm:prSet/>
      <dgm:spPr/>
      <dgm:t>
        <a:bodyPr/>
        <a:lstStyle/>
        <a:p>
          <a:endParaRPr lang="en-US"/>
        </a:p>
      </dgm:t>
    </dgm:pt>
    <dgm:pt modelId="{66BA12CE-29EB-4235-BB69-5E0E03B17EA6}">
      <dgm:prSet phldrT="[Text]"/>
      <dgm:spPr/>
      <dgm:t>
        <a:bodyPr/>
        <a:lstStyle/>
        <a:p>
          <a:r>
            <a:rPr lang="en-US" b="1"/>
            <a:t>First Round of Outreach and Engagement</a:t>
          </a:r>
        </a:p>
        <a:p>
          <a:r>
            <a:rPr lang="en-US"/>
            <a:t>(July - Sept 2024)</a:t>
          </a:r>
        </a:p>
      </dgm:t>
    </dgm:pt>
    <dgm:pt modelId="{87737F9B-58E2-40E1-84D9-174BB0DB185D}" type="parTrans" cxnId="{EC080008-89B6-4E47-9DDA-8526EB7B1AD8}">
      <dgm:prSet/>
      <dgm:spPr/>
      <dgm:t>
        <a:bodyPr/>
        <a:lstStyle/>
        <a:p>
          <a:endParaRPr lang="en-US"/>
        </a:p>
      </dgm:t>
    </dgm:pt>
    <dgm:pt modelId="{02103906-8DDF-42D4-8D4E-77A77CDCA16B}" type="sibTrans" cxnId="{EC080008-89B6-4E47-9DDA-8526EB7B1AD8}">
      <dgm:prSet/>
      <dgm:spPr/>
      <dgm:t>
        <a:bodyPr/>
        <a:lstStyle/>
        <a:p>
          <a:endParaRPr lang="en-US"/>
        </a:p>
      </dgm:t>
    </dgm:pt>
    <dgm:pt modelId="{FB3DA136-7660-4BBF-838E-A43AE5369729}">
      <dgm:prSet phldrT="[Text]"/>
      <dgm:spPr/>
      <dgm:t>
        <a:bodyPr/>
        <a:lstStyle/>
        <a:p>
          <a:r>
            <a:rPr lang="en-US" b="1"/>
            <a:t>Second Round of Outreach and Engagement</a:t>
          </a:r>
        </a:p>
        <a:p>
          <a:pPr rtl="0"/>
          <a:r>
            <a:rPr lang="en-US"/>
            <a:t>(Nov </a:t>
          </a:r>
          <a:r>
            <a:rPr lang="en-US">
              <a:latin typeface="Calibri Light"/>
            </a:rPr>
            <a:t>2024 </a:t>
          </a:r>
          <a:r>
            <a:rPr lang="en-US"/>
            <a:t>– Jan 2025)</a:t>
          </a:r>
        </a:p>
      </dgm:t>
    </dgm:pt>
    <dgm:pt modelId="{3DD1FC3A-61C1-414D-980D-12F865E8F563}" type="parTrans" cxnId="{BAEA14E1-4235-4B57-82AF-7E33E3F45530}">
      <dgm:prSet/>
      <dgm:spPr/>
      <dgm:t>
        <a:bodyPr/>
        <a:lstStyle/>
        <a:p>
          <a:endParaRPr lang="en-US"/>
        </a:p>
      </dgm:t>
    </dgm:pt>
    <dgm:pt modelId="{2D6ABC61-1B7A-483F-A277-7649F6191D29}" type="sibTrans" cxnId="{BAEA14E1-4235-4B57-82AF-7E33E3F45530}">
      <dgm:prSet/>
      <dgm:spPr/>
      <dgm:t>
        <a:bodyPr/>
        <a:lstStyle/>
        <a:p>
          <a:endParaRPr lang="en-US"/>
        </a:p>
      </dgm:t>
    </dgm:pt>
    <dgm:pt modelId="{1F3F5172-475F-4DBA-AF2B-85E5613CB653}">
      <dgm:prSet phldrT="[Text]"/>
      <dgm:spPr/>
      <dgm:t>
        <a:bodyPr/>
        <a:lstStyle/>
        <a:p>
          <a:r>
            <a:rPr lang="en-US" b="1"/>
            <a:t>City Council </a:t>
          </a:r>
        </a:p>
        <a:p>
          <a:r>
            <a:rPr lang="en-US" b="1"/>
            <a:t>Informational Update</a:t>
          </a:r>
        </a:p>
        <a:p>
          <a:r>
            <a:rPr lang="en-US"/>
            <a:t>(Nov - Dec 2024)</a:t>
          </a:r>
        </a:p>
      </dgm:t>
    </dgm:pt>
    <dgm:pt modelId="{6DA11ACD-877B-4254-BF58-CD02506D6971}" type="parTrans" cxnId="{018BF5CB-E628-42CA-842D-2946DAE33DEB}">
      <dgm:prSet/>
      <dgm:spPr/>
      <dgm:t>
        <a:bodyPr/>
        <a:lstStyle/>
        <a:p>
          <a:endParaRPr lang="en-US"/>
        </a:p>
      </dgm:t>
    </dgm:pt>
    <dgm:pt modelId="{9139AB20-01BF-4AAE-9A1D-C90E4D0AD51B}" type="sibTrans" cxnId="{018BF5CB-E628-42CA-842D-2946DAE33DEB}">
      <dgm:prSet/>
      <dgm:spPr/>
      <dgm:t>
        <a:bodyPr/>
        <a:lstStyle/>
        <a:p>
          <a:endParaRPr lang="en-US"/>
        </a:p>
      </dgm:t>
    </dgm:pt>
    <dgm:pt modelId="{30EBCA77-148C-4629-A5D6-E9F395B21983}" type="pres">
      <dgm:prSet presAssocID="{19B1B9C7-E0D0-40B6-826B-89CD8025073B}" presName="Name0" presStyleCnt="0">
        <dgm:presLayoutVars>
          <dgm:dir/>
          <dgm:resizeHandles val="exact"/>
        </dgm:presLayoutVars>
      </dgm:prSet>
      <dgm:spPr/>
    </dgm:pt>
    <dgm:pt modelId="{AF3D9CE6-0855-4BA7-94EB-B4D87679CABE}" type="pres">
      <dgm:prSet presAssocID="{19B1B9C7-E0D0-40B6-826B-89CD8025073B}" presName="arrow" presStyleLbl="bgShp" presStyleIdx="0" presStyleCnt="1"/>
      <dgm:spPr/>
    </dgm:pt>
    <dgm:pt modelId="{6E20FDAF-C700-4E1F-8844-A34BF9B989B4}" type="pres">
      <dgm:prSet presAssocID="{19B1B9C7-E0D0-40B6-826B-89CD8025073B}" presName="points" presStyleCnt="0"/>
      <dgm:spPr/>
    </dgm:pt>
    <dgm:pt modelId="{94E3B0BA-55E2-44A8-8BCD-78FA76F97B38}" type="pres">
      <dgm:prSet presAssocID="{7A5E162C-BACE-481D-8A10-19F9930ED3AE}" presName="compositeA" presStyleCnt="0"/>
      <dgm:spPr/>
    </dgm:pt>
    <dgm:pt modelId="{B77DF204-0790-4004-BA98-B20BBA5267FB}" type="pres">
      <dgm:prSet presAssocID="{7A5E162C-BACE-481D-8A10-19F9930ED3AE}" presName="textA" presStyleLbl="revTx" presStyleIdx="0" presStyleCnt="6">
        <dgm:presLayoutVars>
          <dgm:bulletEnabled val="1"/>
        </dgm:presLayoutVars>
      </dgm:prSet>
      <dgm:spPr/>
    </dgm:pt>
    <dgm:pt modelId="{4A6E6152-4D70-4EE2-9A36-61943B8928DC}" type="pres">
      <dgm:prSet presAssocID="{7A5E162C-BACE-481D-8A10-19F9930ED3AE}" presName="circleA" presStyleLbl="node1" presStyleIdx="0" presStyleCnt="6"/>
      <dgm:spPr/>
    </dgm:pt>
    <dgm:pt modelId="{6312C9C2-9A26-4239-A9A9-A5847DEC2349}" type="pres">
      <dgm:prSet presAssocID="{7A5E162C-BACE-481D-8A10-19F9930ED3AE}" presName="spaceA" presStyleCnt="0"/>
      <dgm:spPr/>
    </dgm:pt>
    <dgm:pt modelId="{B9CED074-2977-43BF-B75F-CCE001FAA1FD}" type="pres">
      <dgm:prSet presAssocID="{59540AF3-5704-4256-A21A-1D384D0F8FA0}" presName="space" presStyleCnt="0"/>
      <dgm:spPr/>
    </dgm:pt>
    <dgm:pt modelId="{FCCC347F-D19E-42E9-A185-0CABC567D1CA}" type="pres">
      <dgm:prSet presAssocID="{26E9DF25-4CE3-4469-A6EC-250B210A2DB4}" presName="compositeB" presStyleCnt="0"/>
      <dgm:spPr/>
    </dgm:pt>
    <dgm:pt modelId="{C878E055-2FE7-4BFE-8EEE-657ECA6338DA}" type="pres">
      <dgm:prSet presAssocID="{26E9DF25-4CE3-4469-A6EC-250B210A2DB4}" presName="textB" presStyleLbl="revTx" presStyleIdx="1" presStyleCnt="6">
        <dgm:presLayoutVars>
          <dgm:bulletEnabled val="1"/>
        </dgm:presLayoutVars>
      </dgm:prSet>
      <dgm:spPr/>
    </dgm:pt>
    <dgm:pt modelId="{95DAE4D7-FFA9-4393-BEA5-B1CF451BF6A0}" type="pres">
      <dgm:prSet presAssocID="{26E9DF25-4CE3-4469-A6EC-250B210A2DB4}" presName="circleB" presStyleLbl="node1" presStyleIdx="1" presStyleCnt="6"/>
      <dgm:spPr/>
    </dgm:pt>
    <dgm:pt modelId="{CD7BA3B7-2B0D-4284-858A-BA467CCBDC83}" type="pres">
      <dgm:prSet presAssocID="{26E9DF25-4CE3-4469-A6EC-250B210A2DB4}" presName="spaceB" presStyleCnt="0"/>
      <dgm:spPr/>
    </dgm:pt>
    <dgm:pt modelId="{DEFFDCC6-C5A5-4D0C-9AC7-EB914EC00D9C}" type="pres">
      <dgm:prSet presAssocID="{D520B734-2B99-450E-BAC3-01D742015793}" presName="space" presStyleCnt="0"/>
      <dgm:spPr/>
    </dgm:pt>
    <dgm:pt modelId="{FF86ACAD-D512-4A9B-B2C9-58093B524A6B}" type="pres">
      <dgm:prSet presAssocID="{372F9941-F024-4F6C-8385-24C9EDA964C0}" presName="compositeA" presStyleCnt="0"/>
      <dgm:spPr/>
    </dgm:pt>
    <dgm:pt modelId="{099DECFC-9B54-4C66-B2AB-D7E51970C6E4}" type="pres">
      <dgm:prSet presAssocID="{372F9941-F024-4F6C-8385-24C9EDA964C0}" presName="textA" presStyleLbl="revTx" presStyleIdx="2" presStyleCnt="6">
        <dgm:presLayoutVars>
          <dgm:bulletEnabled val="1"/>
        </dgm:presLayoutVars>
      </dgm:prSet>
      <dgm:spPr/>
    </dgm:pt>
    <dgm:pt modelId="{77AFDC01-C2FF-442D-904B-C276D529D646}" type="pres">
      <dgm:prSet presAssocID="{372F9941-F024-4F6C-8385-24C9EDA964C0}" presName="circleA" presStyleLbl="node1" presStyleIdx="2" presStyleCnt="6"/>
      <dgm:spPr/>
    </dgm:pt>
    <dgm:pt modelId="{153E01DC-0F76-4EAB-90C5-4CBB9707D968}" type="pres">
      <dgm:prSet presAssocID="{372F9941-F024-4F6C-8385-24C9EDA964C0}" presName="spaceA" presStyleCnt="0"/>
      <dgm:spPr/>
    </dgm:pt>
    <dgm:pt modelId="{0813DE1B-4811-46F1-823B-894687F3A513}" type="pres">
      <dgm:prSet presAssocID="{C8620BC6-67FA-458E-B4C6-F1B4A473C855}" presName="space" presStyleCnt="0"/>
      <dgm:spPr/>
    </dgm:pt>
    <dgm:pt modelId="{76A1D723-4217-4681-9FE0-80EC65FCE94E}" type="pres">
      <dgm:prSet presAssocID="{66BA12CE-29EB-4235-BB69-5E0E03B17EA6}" presName="compositeB" presStyleCnt="0"/>
      <dgm:spPr/>
    </dgm:pt>
    <dgm:pt modelId="{5AB67243-2F57-485A-B2E9-8E51C063C79E}" type="pres">
      <dgm:prSet presAssocID="{66BA12CE-29EB-4235-BB69-5E0E03B17EA6}" presName="textB" presStyleLbl="revTx" presStyleIdx="3" presStyleCnt="6">
        <dgm:presLayoutVars>
          <dgm:bulletEnabled val="1"/>
        </dgm:presLayoutVars>
      </dgm:prSet>
      <dgm:spPr/>
    </dgm:pt>
    <dgm:pt modelId="{B846589B-5595-48A8-8CD0-239E7B484125}" type="pres">
      <dgm:prSet presAssocID="{66BA12CE-29EB-4235-BB69-5E0E03B17EA6}" presName="circleB" presStyleLbl="node1" presStyleIdx="3" presStyleCnt="6"/>
      <dgm:spPr/>
    </dgm:pt>
    <dgm:pt modelId="{0AA6D845-C65B-406E-AE0E-94B7E6A5CDA5}" type="pres">
      <dgm:prSet presAssocID="{66BA12CE-29EB-4235-BB69-5E0E03B17EA6}" presName="spaceB" presStyleCnt="0"/>
      <dgm:spPr/>
    </dgm:pt>
    <dgm:pt modelId="{C443C51C-A366-48D9-B1E2-6DF44625EA5A}" type="pres">
      <dgm:prSet presAssocID="{02103906-8DDF-42D4-8D4E-77A77CDCA16B}" presName="space" presStyleCnt="0"/>
      <dgm:spPr/>
    </dgm:pt>
    <dgm:pt modelId="{DAB4116E-AF36-4AE0-AAA5-D788FB0B4951}" type="pres">
      <dgm:prSet presAssocID="{FB3DA136-7660-4BBF-838E-A43AE5369729}" presName="compositeA" presStyleCnt="0"/>
      <dgm:spPr/>
    </dgm:pt>
    <dgm:pt modelId="{9B6A3945-B231-4CE1-8EA8-BCAA5D5C09C0}" type="pres">
      <dgm:prSet presAssocID="{FB3DA136-7660-4BBF-838E-A43AE5369729}" presName="textA" presStyleLbl="revTx" presStyleIdx="4" presStyleCnt="6">
        <dgm:presLayoutVars>
          <dgm:bulletEnabled val="1"/>
        </dgm:presLayoutVars>
      </dgm:prSet>
      <dgm:spPr/>
    </dgm:pt>
    <dgm:pt modelId="{7466B770-21E1-47C0-B569-FCCC4F608F53}" type="pres">
      <dgm:prSet presAssocID="{FB3DA136-7660-4BBF-838E-A43AE5369729}" presName="circleA" presStyleLbl="node1" presStyleIdx="4" presStyleCnt="6"/>
      <dgm:spPr/>
    </dgm:pt>
    <dgm:pt modelId="{5A91D618-3716-47F6-8D01-390C155C6534}" type="pres">
      <dgm:prSet presAssocID="{FB3DA136-7660-4BBF-838E-A43AE5369729}" presName="spaceA" presStyleCnt="0"/>
      <dgm:spPr/>
    </dgm:pt>
    <dgm:pt modelId="{3C425FFA-71F1-4B40-B217-CD9939D40CCF}" type="pres">
      <dgm:prSet presAssocID="{2D6ABC61-1B7A-483F-A277-7649F6191D29}" presName="space" presStyleCnt="0"/>
      <dgm:spPr/>
    </dgm:pt>
    <dgm:pt modelId="{7866F99B-21D4-416B-86BC-90BEEC849C5B}" type="pres">
      <dgm:prSet presAssocID="{1F3F5172-475F-4DBA-AF2B-85E5613CB653}" presName="compositeB" presStyleCnt="0"/>
      <dgm:spPr/>
    </dgm:pt>
    <dgm:pt modelId="{62721E1A-A9AB-4625-BF07-9FC8DCA9A5D3}" type="pres">
      <dgm:prSet presAssocID="{1F3F5172-475F-4DBA-AF2B-85E5613CB653}" presName="textB" presStyleLbl="revTx" presStyleIdx="5" presStyleCnt="6">
        <dgm:presLayoutVars>
          <dgm:bulletEnabled val="1"/>
        </dgm:presLayoutVars>
      </dgm:prSet>
      <dgm:spPr/>
    </dgm:pt>
    <dgm:pt modelId="{D27CE426-BD52-403B-B816-16D9917D40CE}" type="pres">
      <dgm:prSet presAssocID="{1F3F5172-475F-4DBA-AF2B-85E5613CB653}" presName="circleB" presStyleLbl="node1" presStyleIdx="5" presStyleCnt="6"/>
      <dgm:spPr/>
    </dgm:pt>
    <dgm:pt modelId="{ACA93A9A-2EFF-4BAB-918B-C8AB4892D19B}" type="pres">
      <dgm:prSet presAssocID="{1F3F5172-475F-4DBA-AF2B-85E5613CB653}" presName="spaceB" presStyleCnt="0"/>
      <dgm:spPr/>
    </dgm:pt>
  </dgm:ptLst>
  <dgm:cxnLst>
    <dgm:cxn modelId="{EC080008-89B6-4E47-9DDA-8526EB7B1AD8}" srcId="{19B1B9C7-E0D0-40B6-826B-89CD8025073B}" destId="{66BA12CE-29EB-4235-BB69-5E0E03B17EA6}" srcOrd="3" destOrd="0" parTransId="{87737F9B-58E2-40E1-84D9-174BB0DB185D}" sibTransId="{02103906-8DDF-42D4-8D4E-77A77CDCA16B}"/>
    <dgm:cxn modelId="{95607F35-69D9-4BAB-9E0E-79BA8725BDB6}" type="presOf" srcId="{FB3DA136-7660-4BBF-838E-A43AE5369729}" destId="{9B6A3945-B231-4CE1-8EA8-BCAA5D5C09C0}" srcOrd="0" destOrd="0" presId="urn:microsoft.com/office/officeart/2005/8/layout/hProcess11"/>
    <dgm:cxn modelId="{E2C25E69-8202-48B9-A52C-1EA044365D27}" type="presOf" srcId="{19B1B9C7-E0D0-40B6-826B-89CD8025073B}" destId="{30EBCA77-148C-4629-A5D6-E9F395B21983}" srcOrd="0" destOrd="0" presId="urn:microsoft.com/office/officeart/2005/8/layout/hProcess11"/>
    <dgm:cxn modelId="{36164C53-C84D-446D-9BA0-32EA4DB7644F}" type="presOf" srcId="{66BA12CE-29EB-4235-BB69-5E0E03B17EA6}" destId="{5AB67243-2F57-485A-B2E9-8E51C063C79E}" srcOrd="0" destOrd="0" presId="urn:microsoft.com/office/officeart/2005/8/layout/hProcess11"/>
    <dgm:cxn modelId="{1E881F59-A228-4888-A4A0-002516A18DFB}" srcId="{19B1B9C7-E0D0-40B6-826B-89CD8025073B}" destId="{372F9941-F024-4F6C-8385-24C9EDA964C0}" srcOrd="2" destOrd="0" parTransId="{2957F8B7-AB73-4B52-9B75-A3175CAAD4D9}" sibTransId="{C8620BC6-67FA-458E-B4C6-F1B4A473C855}"/>
    <dgm:cxn modelId="{B6E24B89-1219-4867-A745-480479D8D465}" type="presOf" srcId="{7A5E162C-BACE-481D-8A10-19F9930ED3AE}" destId="{B77DF204-0790-4004-BA98-B20BBA5267FB}" srcOrd="0" destOrd="0" presId="urn:microsoft.com/office/officeart/2005/8/layout/hProcess11"/>
    <dgm:cxn modelId="{5FFCF6A5-E06D-4A01-8545-4AAC823C5CF2}" type="presOf" srcId="{1F3F5172-475F-4DBA-AF2B-85E5613CB653}" destId="{62721E1A-A9AB-4625-BF07-9FC8DCA9A5D3}" srcOrd="0" destOrd="0" presId="urn:microsoft.com/office/officeart/2005/8/layout/hProcess11"/>
    <dgm:cxn modelId="{45AEF4A9-96AA-4ADA-9D07-027041933DF7}" srcId="{19B1B9C7-E0D0-40B6-826B-89CD8025073B}" destId="{7A5E162C-BACE-481D-8A10-19F9930ED3AE}" srcOrd="0" destOrd="0" parTransId="{19AE0C91-86E2-4EAE-A1AD-B814E0765F2E}" sibTransId="{59540AF3-5704-4256-A21A-1D384D0F8FA0}"/>
    <dgm:cxn modelId="{018BF5CB-E628-42CA-842D-2946DAE33DEB}" srcId="{19B1B9C7-E0D0-40B6-826B-89CD8025073B}" destId="{1F3F5172-475F-4DBA-AF2B-85E5613CB653}" srcOrd="5" destOrd="0" parTransId="{6DA11ACD-877B-4254-BF58-CD02506D6971}" sibTransId="{9139AB20-01BF-4AAE-9A1D-C90E4D0AD51B}"/>
    <dgm:cxn modelId="{0B3400CF-E2FA-49FB-A754-3EE6AE60F8D4}" type="presOf" srcId="{372F9941-F024-4F6C-8385-24C9EDA964C0}" destId="{099DECFC-9B54-4C66-B2AB-D7E51970C6E4}" srcOrd="0" destOrd="0" presId="urn:microsoft.com/office/officeart/2005/8/layout/hProcess11"/>
    <dgm:cxn modelId="{5A2DECDC-21C9-4C44-AB36-7406E146E409}" srcId="{19B1B9C7-E0D0-40B6-826B-89CD8025073B}" destId="{26E9DF25-4CE3-4469-A6EC-250B210A2DB4}" srcOrd="1" destOrd="0" parTransId="{6E97111F-9E72-4A3B-8CB9-87959BBD014D}" sibTransId="{D520B734-2B99-450E-BAC3-01D742015793}"/>
    <dgm:cxn modelId="{BAEA14E1-4235-4B57-82AF-7E33E3F45530}" srcId="{19B1B9C7-E0D0-40B6-826B-89CD8025073B}" destId="{FB3DA136-7660-4BBF-838E-A43AE5369729}" srcOrd="4" destOrd="0" parTransId="{3DD1FC3A-61C1-414D-980D-12F865E8F563}" sibTransId="{2D6ABC61-1B7A-483F-A277-7649F6191D29}"/>
    <dgm:cxn modelId="{332F19EB-6CAB-480D-829D-C27C72EA3FCD}" type="presOf" srcId="{26E9DF25-4CE3-4469-A6EC-250B210A2DB4}" destId="{C878E055-2FE7-4BFE-8EEE-657ECA6338DA}" srcOrd="0" destOrd="0" presId="urn:microsoft.com/office/officeart/2005/8/layout/hProcess11"/>
    <dgm:cxn modelId="{AE9DBDF1-7D14-4F41-9728-EA0D4E77F828}" type="presParOf" srcId="{30EBCA77-148C-4629-A5D6-E9F395B21983}" destId="{AF3D9CE6-0855-4BA7-94EB-B4D87679CABE}" srcOrd="0" destOrd="0" presId="urn:microsoft.com/office/officeart/2005/8/layout/hProcess11"/>
    <dgm:cxn modelId="{4F0E3F10-044C-4F2F-8973-B8849AC7190B}" type="presParOf" srcId="{30EBCA77-148C-4629-A5D6-E9F395B21983}" destId="{6E20FDAF-C700-4E1F-8844-A34BF9B989B4}" srcOrd="1" destOrd="0" presId="urn:microsoft.com/office/officeart/2005/8/layout/hProcess11"/>
    <dgm:cxn modelId="{8E3D873B-FC4B-4FC0-A016-9B74A438CD74}" type="presParOf" srcId="{6E20FDAF-C700-4E1F-8844-A34BF9B989B4}" destId="{94E3B0BA-55E2-44A8-8BCD-78FA76F97B38}" srcOrd="0" destOrd="0" presId="urn:microsoft.com/office/officeart/2005/8/layout/hProcess11"/>
    <dgm:cxn modelId="{864E792C-00F2-491C-86A4-DD375135ADC9}" type="presParOf" srcId="{94E3B0BA-55E2-44A8-8BCD-78FA76F97B38}" destId="{B77DF204-0790-4004-BA98-B20BBA5267FB}" srcOrd="0" destOrd="0" presId="urn:microsoft.com/office/officeart/2005/8/layout/hProcess11"/>
    <dgm:cxn modelId="{8AD21696-360E-4F07-9777-8ABAB53B2716}" type="presParOf" srcId="{94E3B0BA-55E2-44A8-8BCD-78FA76F97B38}" destId="{4A6E6152-4D70-4EE2-9A36-61943B8928DC}" srcOrd="1" destOrd="0" presId="urn:microsoft.com/office/officeart/2005/8/layout/hProcess11"/>
    <dgm:cxn modelId="{52CB5AB9-9936-41C9-8509-AEDA81525C13}" type="presParOf" srcId="{94E3B0BA-55E2-44A8-8BCD-78FA76F97B38}" destId="{6312C9C2-9A26-4239-A9A9-A5847DEC2349}" srcOrd="2" destOrd="0" presId="urn:microsoft.com/office/officeart/2005/8/layout/hProcess11"/>
    <dgm:cxn modelId="{3481D02C-4900-419A-A6AC-D8CF12D96D12}" type="presParOf" srcId="{6E20FDAF-C700-4E1F-8844-A34BF9B989B4}" destId="{B9CED074-2977-43BF-B75F-CCE001FAA1FD}" srcOrd="1" destOrd="0" presId="urn:microsoft.com/office/officeart/2005/8/layout/hProcess11"/>
    <dgm:cxn modelId="{01CB13DE-11CB-475B-A96F-CB123E48A5C1}" type="presParOf" srcId="{6E20FDAF-C700-4E1F-8844-A34BF9B989B4}" destId="{FCCC347F-D19E-42E9-A185-0CABC567D1CA}" srcOrd="2" destOrd="0" presId="urn:microsoft.com/office/officeart/2005/8/layout/hProcess11"/>
    <dgm:cxn modelId="{177DAA73-48EC-4D07-8D0A-1581D9511076}" type="presParOf" srcId="{FCCC347F-D19E-42E9-A185-0CABC567D1CA}" destId="{C878E055-2FE7-4BFE-8EEE-657ECA6338DA}" srcOrd="0" destOrd="0" presId="urn:microsoft.com/office/officeart/2005/8/layout/hProcess11"/>
    <dgm:cxn modelId="{9CD959F0-2C35-4B4A-BAC2-C613996D2BD7}" type="presParOf" srcId="{FCCC347F-D19E-42E9-A185-0CABC567D1CA}" destId="{95DAE4D7-FFA9-4393-BEA5-B1CF451BF6A0}" srcOrd="1" destOrd="0" presId="urn:microsoft.com/office/officeart/2005/8/layout/hProcess11"/>
    <dgm:cxn modelId="{71EDE1D5-A981-442F-AE95-AA88B8953E42}" type="presParOf" srcId="{FCCC347F-D19E-42E9-A185-0CABC567D1CA}" destId="{CD7BA3B7-2B0D-4284-858A-BA467CCBDC83}" srcOrd="2" destOrd="0" presId="urn:microsoft.com/office/officeart/2005/8/layout/hProcess11"/>
    <dgm:cxn modelId="{60A3AA5D-631A-43F2-8248-44527F06EF28}" type="presParOf" srcId="{6E20FDAF-C700-4E1F-8844-A34BF9B989B4}" destId="{DEFFDCC6-C5A5-4D0C-9AC7-EB914EC00D9C}" srcOrd="3" destOrd="0" presId="urn:microsoft.com/office/officeart/2005/8/layout/hProcess11"/>
    <dgm:cxn modelId="{ABBC1A9D-ADAC-48CB-979B-2DC573FEDCF1}" type="presParOf" srcId="{6E20FDAF-C700-4E1F-8844-A34BF9B989B4}" destId="{FF86ACAD-D512-4A9B-B2C9-58093B524A6B}" srcOrd="4" destOrd="0" presId="urn:microsoft.com/office/officeart/2005/8/layout/hProcess11"/>
    <dgm:cxn modelId="{844FB42B-A781-488E-B99F-3079F11852FF}" type="presParOf" srcId="{FF86ACAD-D512-4A9B-B2C9-58093B524A6B}" destId="{099DECFC-9B54-4C66-B2AB-D7E51970C6E4}" srcOrd="0" destOrd="0" presId="urn:microsoft.com/office/officeart/2005/8/layout/hProcess11"/>
    <dgm:cxn modelId="{2DF364E9-8E84-467F-A620-46A0401227D4}" type="presParOf" srcId="{FF86ACAD-D512-4A9B-B2C9-58093B524A6B}" destId="{77AFDC01-C2FF-442D-904B-C276D529D646}" srcOrd="1" destOrd="0" presId="urn:microsoft.com/office/officeart/2005/8/layout/hProcess11"/>
    <dgm:cxn modelId="{13B045AB-3C27-4387-A2D4-D39B867A704C}" type="presParOf" srcId="{FF86ACAD-D512-4A9B-B2C9-58093B524A6B}" destId="{153E01DC-0F76-4EAB-90C5-4CBB9707D968}" srcOrd="2" destOrd="0" presId="urn:microsoft.com/office/officeart/2005/8/layout/hProcess11"/>
    <dgm:cxn modelId="{9CF49A13-31D6-4487-9EDF-D149025EE565}" type="presParOf" srcId="{6E20FDAF-C700-4E1F-8844-A34BF9B989B4}" destId="{0813DE1B-4811-46F1-823B-894687F3A513}" srcOrd="5" destOrd="0" presId="urn:microsoft.com/office/officeart/2005/8/layout/hProcess11"/>
    <dgm:cxn modelId="{2D1D832F-8E9A-4F02-A774-41228CBF375F}" type="presParOf" srcId="{6E20FDAF-C700-4E1F-8844-A34BF9B989B4}" destId="{76A1D723-4217-4681-9FE0-80EC65FCE94E}" srcOrd="6" destOrd="0" presId="urn:microsoft.com/office/officeart/2005/8/layout/hProcess11"/>
    <dgm:cxn modelId="{38544F5F-56AC-4E3E-8B33-CE9E0F252326}" type="presParOf" srcId="{76A1D723-4217-4681-9FE0-80EC65FCE94E}" destId="{5AB67243-2F57-485A-B2E9-8E51C063C79E}" srcOrd="0" destOrd="0" presId="urn:microsoft.com/office/officeart/2005/8/layout/hProcess11"/>
    <dgm:cxn modelId="{7D1E02AD-18FF-4BFF-97D8-5893ABBF7154}" type="presParOf" srcId="{76A1D723-4217-4681-9FE0-80EC65FCE94E}" destId="{B846589B-5595-48A8-8CD0-239E7B484125}" srcOrd="1" destOrd="0" presId="urn:microsoft.com/office/officeart/2005/8/layout/hProcess11"/>
    <dgm:cxn modelId="{9E62E8CE-6B0E-46A0-B420-C1DE1CE3C565}" type="presParOf" srcId="{76A1D723-4217-4681-9FE0-80EC65FCE94E}" destId="{0AA6D845-C65B-406E-AE0E-94B7E6A5CDA5}" srcOrd="2" destOrd="0" presId="urn:microsoft.com/office/officeart/2005/8/layout/hProcess11"/>
    <dgm:cxn modelId="{C4B0C9A3-C6A6-45F2-9893-5B8C867E015B}" type="presParOf" srcId="{6E20FDAF-C700-4E1F-8844-A34BF9B989B4}" destId="{C443C51C-A366-48D9-B1E2-6DF44625EA5A}" srcOrd="7" destOrd="0" presId="urn:microsoft.com/office/officeart/2005/8/layout/hProcess11"/>
    <dgm:cxn modelId="{421A09CB-C135-4B9C-A4A9-D2EBA2FC945B}" type="presParOf" srcId="{6E20FDAF-C700-4E1F-8844-A34BF9B989B4}" destId="{DAB4116E-AF36-4AE0-AAA5-D788FB0B4951}" srcOrd="8" destOrd="0" presId="urn:microsoft.com/office/officeart/2005/8/layout/hProcess11"/>
    <dgm:cxn modelId="{F19ED46B-62A9-4947-B4CC-6131F2F2DD5E}" type="presParOf" srcId="{DAB4116E-AF36-4AE0-AAA5-D788FB0B4951}" destId="{9B6A3945-B231-4CE1-8EA8-BCAA5D5C09C0}" srcOrd="0" destOrd="0" presId="urn:microsoft.com/office/officeart/2005/8/layout/hProcess11"/>
    <dgm:cxn modelId="{4FFA637C-618F-4CE9-8EE1-E3E9DF07B490}" type="presParOf" srcId="{DAB4116E-AF36-4AE0-AAA5-D788FB0B4951}" destId="{7466B770-21E1-47C0-B569-FCCC4F608F53}" srcOrd="1" destOrd="0" presId="urn:microsoft.com/office/officeart/2005/8/layout/hProcess11"/>
    <dgm:cxn modelId="{3958E99D-785E-4A43-8850-97EBB34975D8}" type="presParOf" srcId="{DAB4116E-AF36-4AE0-AAA5-D788FB0B4951}" destId="{5A91D618-3716-47F6-8D01-390C155C6534}" srcOrd="2" destOrd="0" presId="urn:microsoft.com/office/officeart/2005/8/layout/hProcess11"/>
    <dgm:cxn modelId="{29A0A814-0B32-4DCF-B7EE-B01A4B60F3F5}" type="presParOf" srcId="{6E20FDAF-C700-4E1F-8844-A34BF9B989B4}" destId="{3C425FFA-71F1-4B40-B217-CD9939D40CCF}" srcOrd="9" destOrd="0" presId="urn:microsoft.com/office/officeart/2005/8/layout/hProcess11"/>
    <dgm:cxn modelId="{7B29B5DF-C1EF-4279-ABCB-EA931B489B94}" type="presParOf" srcId="{6E20FDAF-C700-4E1F-8844-A34BF9B989B4}" destId="{7866F99B-21D4-416B-86BC-90BEEC849C5B}" srcOrd="10" destOrd="0" presId="urn:microsoft.com/office/officeart/2005/8/layout/hProcess11"/>
    <dgm:cxn modelId="{79B6D5ED-049F-417F-B5A3-FA692F1B805A}" type="presParOf" srcId="{7866F99B-21D4-416B-86BC-90BEEC849C5B}" destId="{62721E1A-A9AB-4625-BF07-9FC8DCA9A5D3}" srcOrd="0" destOrd="0" presId="urn:microsoft.com/office/officeart/2005/8/layout/hProcess11"/>
    <dgm:cxn modelId="{EA4FF338-72BF-4559-8EA3-CF86C6BC4622}" type="presParOf" srcId="{7866F99B-21D4-416B-86BC-90BEEC849C5B}" destId="{D27CE426-BD52-403B-B816-16D9917D40CE}" srcOrd="1" destOrd="0" presId="urn:microsoft.com/office/officeart/2005/8/layout/hProcess11"/>
    <dgm:cxn modelId="{07100414-E1A1-4316-BB9F-3D5A6695DA43}" type="presParOf" srcId="{7866F99B-21D4-416B-86BC-90BEEC849C5B}" destId="{ACA93A9A-2EFF-4BAB-918B-C8AB4892D19B}"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B1B9C7-E0D0-40B6-826B-89CD8025073B}" type="doc">
      <dgm:prSet loTypeId="urn:microsoft.com/office/officeart/2005/8/layout/hProcess11" loCatId="process" qsTypeId="urn:microsoft.com/office/officeart/2005/8/quickstyle/simple1" qsCatId="simple" csTypeId="urn:microsoft.com/office/officeart/2005/8/colors/accent1_2" csCatId="accent1" phldr="1"/>
      <dgm:spPr/>
    </dgm:pt>
    <dgm:pt modelId="{7A5E162C-BACE-481D-8A10-19F9930ED3AE}">
      <dgm:prSet phldrT="[Text]" custT="1"/>
      <dgm:spPr/>
      <dgm:t>
        <a:bodyPr/>
        <a:lstStyle/>
        <a:p>
          <a:pPr>
            <a:spcAft>
              <a:spcPts val="0"/>
            </a:spcAft>
          </a:pPr>
          <a:r>
            <a:rPr lang="en-US" sz="1200" b="1">
              <a:latin typeface="Open Sans" panose="020B0606030504020204" pitchFamily="34" charset="0"/>
              <a:ea typeface="Open Sans" panose="020B0606030504020204" pitchFamily="34" charset="0"/>
              <a:cs typeface="Open Sans" panose="020B0606030504020204" pitchFamily="34" charset="0"/>
            </a:rPr>
            <a:t>Informational Updates</a:t>
          </a:r>
        </a:p>
        <a:p>
          <a:pPr>
            <a:spcAft>
              <a:spcPts val="0"/>
            </a:spcAft>
          </a:pPr>
          <a:r>
            <a:rPr lang="en-US" sz="1200" b="1">
              <a:latin typeface="Open Sans" panose="020B0606030504020204" pitchFamily="34" charset="0"/>
              <a:ea typeface="Open Sans" panose="020B0606030504020204" pitchFamily="34" charset="0"/>
              <a:cs typeface="Open Sans" panose="020B0606030504020204" pitchFamily="34" charset="0"/>
            </a:rPr>
            <a:t>&amp;</a:t>
          </a:r>
        </a:p>
        <a:p>
          <a:pPr>
            <a:spcAft>
              <a:spcPts val="0"/>
            </a:spcAft>
          </a:pPr>
          <a:r>
            <a:rPr lang="en-US" sz="1200" b="1">
              <a:latin typeface="Open Sans" panose="020B0606030504020204" pitchFamily="34" charset="0"/>
              <a:ea typeface="Open Sans" panose="020B0606030504020204" pitchFamily="34" charset="0"/>
              <a:cs typeface="Open Sans" panose="020B0606030504020204" pitchFamily="34" charset="0"/>
            </a:rPr>
            <a:t>Resolution of Support</a:t>
          </a:r>
        </a:p>
        <a:p>
          <a:pPr>
            <a:spcAft>
              <a:spcPct val="35000"/>
            </a:spcAft>
          </a:pPr>
          <a:r>
            <a:rPr lang="en-US" sz="1200">
              <a:latin typeface="Open Sans" panose="020B0606030504020204" pitchFamily="34" charset="0"/>
              <a:ea typeface="Open Sans" panose="020B0606030504020204" pitchFamily="34" charset="0"/>
              <a:cs typeface="Open Sans" panose="020B0606030504020204" pitchFamily="34" charset="0"/>
            </a:rPr>
            <a:t>(Nov - Dec 2024)</a:t>
          </a:r>
        </a:p>
      </dgm:t>
    </dgm:pt>
    <dgm:pt modelId="{19AE0C91-86E2-4EAE-A1AD-B814E0765F2E}" type="parTrans" cxnId="{45AEF4A9-96AA-4ADA-9D07-027041933DF7}">
      <dgm:prSet/>
      <dgm:spPr/>
      <dgm:t>
        <a:bodyPr/>
        <a:lstStyle/>
        <a:p>
          <a:endParaRPr lang="en-US"/>
        </a:p>
      </dgm:t>
    </dgm:pt>
    <dgm:pt modelId="{59540AF3-5704-4256-A21A-1D384D0F8FA0}" type="sibTrans" cxnId="{45AEF4A9-96AA-4ADA-9D07-027041933DF7}">
      <dgm:prSet/>
      <dgm:spPr/>
      <dgm:t>
        <a:bodyPr/>
        <a:lstStyle/>
        <a:p>
          <a:endParaRPr lang="en-US"/>
        </a:p>
      </dgm:t>
    </dgm:pt>
    <dgm:pt modelId="{26E9DF25-4CE3-4469-A6EC-250B210A2DB4}">
      <dgm:prSet phldrT="[Text]" custT="1"/>
      <dgm:spPr/>
      <dgm:t>
        <a:bodyPr/>
        <a:lstStyle/>
        <a:p>
          <a:pPr>
            <a:spcAft>
              <a:spcPts val="0"/>
            </a:spcAft>
          </a:pPr>
          <a:r>
            <a:rPr lang="en-US" sz="1200" b="1">
              <a:latin typeface="Open Sans" panose="020B0606030504020204" pitchFamily="34" charset="0"/>
              <a:ea typeface="Open Sans" panose="020B0606030504020204" pitchFamily="34" charset="0"/>
              <a:cs typeface="Open Sans" panose="020B0606030504020204" pitchFamily="34" charset="0"/>
            </a:rPr>
            <a:t>Present Cost-of-Service Study and Fee Schedules to Enviro Committee</a:t>
          </a:r>
        </a:p>
        <a:p>
          <a:pPr>
            <a:spcAft>
              <a:spcPts val="0"/>
            </a:spcAft>
          </a:pPr>
          <a:r>
            <a:rPr lang="en-US" sz="1200">
              <a:latin typeface="Open Sans" panose="020B0606030504020204" pitchFamily="34" charset="0"/>
              <a:ea typeface="Open Sans" panose="020B0606030504020204" pitchFamily="34" charset="0"/>
              <a:cs typeface="Open Sans" panose="020B0606030504020204" pitchFamily="34" charset="0"/>
            </a:rPr>
            <a:t>(Feb 2025)</a:t>
          </a:r>
        </a:p>
      </dgm:t>
    </dgm:pt>
    <dgm:pt modelId="{6E97111F-9E72-4A3B-8CB9-87959BBD014D}" type="parTrans" cxnId="{5A2DECDC-21C9-4C44-AB36-7406E146E409}">
      <dgm:prSet/>
      <dgm:spPr/>
      <dgm:t>
        <a:bodyPr/>
        <a:lstStyle/>
        <a:p>
          <a:endParaRPr lang="en-US"/>
        </a:p>
      </dgm:t>
    </dgm:pt>
    <dgm:pt modelId="{D520B734-2B99-450E-BAC3-01D742015793}" type="sibTrans" cxnId="{5A2DECDC-21C9-4C44-AB36-7406E146E409}">
      <dgm:prSet/>
      <dgm:spPr/>
      <dgm:t>
        <a:bodyPr/>
        <a:lstStyle/>
        <a:p>
          <a:endParaRPr lang="en-US"/>
        </a:p>
      </dgm:t>
    </dgm:pt>
    <dgm:pt modelId="{372F9941-F024-4F6C-8385-24C9EDA964C0}">
      <dgm:prSet phldrT="[Text]" custT="1"/>
      <dgm:spPr/>
      <dgm:t>
        <a:bodyPr/>
        <a:lstStyle/>
        <a:p>
          <a:pPr>
            <a:spcAft>
              <a:spcPts val="0"/>
            </a:spcAft>
          </a:pPr>
          <a:r>
            <a:rPr lang="en-US" sz="1200" b="1">
              <a:latin typeface="Open Sans" panose="020B0606030504020204" pitchFamily="34" charset="0"/>
              <a:ea typeface="Open Sans" panose="020B0606030504020204" pitchFamily="34" charset="0"/>
              <a:cs typeface="Open Sans" panose="020B0606030504020204" pitchFamily="34" charset="0"/>
            </a:rPr>
            <a:t>Present Cost-of-Service Study and Fee Schedules to full City Council</a:t>
          </a:r>
        </a:p>
        <a:p>
          <a:pPr>
            <a:spcAft>
              <a:spcPct val="35000"/>
            </a:spcAft>
          </a:pPr>
          <a:r>
            <a:rPr lang="en-US" sz="1200">
              <a:latin typeface="Open Sans" panose="020B0606030504020204" pitchFamily="34" charset="0"/>
              <a:ea typeface="Open Sans" panose="020B0606030504020204" pitchFamily="34" charset="0"/>
              <a:cs typeface="Open Sans" panose="020B0606030504020204" pitchFamily="34" charset="0"/>
            </a:rPr>
            <a:t>(March 2025)</a:t>
          </a:r>
        </a:p>
      </dgm:t>
    </dgm:pt>
    <dgm:pt modelId="{2957F8B7-AB73-4B52-9B75-A3175CAAD4D9}" type="parTrans" cxnId="{1E881F59-A228-4888-A4A0-002516A18DFB}">
      <dgm:prSet/>
      <dgm:spPr/>
      <dgm:t>
        <a:bodyPr/>
        <a:lstStyle/>
        <a:p>
          <a:endParaRPr lang="en-US"/>
        </a:p>
      </dgm:t>
    </dgm:pt>
    <dgm:pt modelId="{C8620BC6-67FA-458E-B4C6-F1B4A473C855}" type="sibTrans" cxnId="{1E881F59-A228-4888-A4A0-002516A18DFB}">
      <dgm:prSet/>
      <dgm:spPr/>
      <dgm:t>
        <a:bodyPr/>
        <a:lstStyle/>
        <a:p>
          <a:endParaRPr lang="en-US"/>
        </a:p>
      </dgm:t>
    </dgm:pt>
    <dgm:pt modelId="{66BA12CE-29EB-4235-BB69-5E0E03B17EA6}">
      <dgm:prSet phldrT="[Text]" custT="1"/>
      <dgm:spPr/>
      <dgm:t>
        <a:bodyPr/>
        <a:lstStyle/>
        <a:p>
          <a:pPr>
            <a:spcAft>
              <a:spcPts val="0"/>
            </a:spcAft>
          </a:pPr>
          <a:r>
            <a:rPr lang="en-US" sz="1200" b="1">
              <a:latin typeface="Open Sans" panose="020B0606030504020204" pitchFamily="34" charset="0"/>
              <a:ea typeface="Open Sans" panose="020B0606030504020204" pitchFamily="34" charset="0"/>
              <a:cs typeface="Open Sans" panose="020B0606030504020204" pitchFamily="34" charset="0"/>
            </a:rPr>
            <a:t>Final Council Vote</a:t>
          </a:r>
        </a:p>
        <a:p>
          <a:pPr>
            <a:spcAft>
              <a:spcPts val="0"/>
            </a:spcAft>
          </a:pPr>
          <a:r>
            <a:rPr lang="en-US" sz="1200">
              <a:latin typeface="Open Sans" panose="020B0606030504020204" pitchFamily="34" charset="0"/>
              <a:ea typeface="Open Sans" panose="020B0606030504020204" pitchFamily="34" charset="0"/>
              <a:cs typeface="Open Sans" panose="020B0606030504020204" pitchFamily="34" charset="0"/>
            </a:rPr>
            <a:t>(June 2025)</a:t>
          </a:r>
        </a:p>
      </dgm:t>
    </dgm:pt>
    <dgm:pt modelId="{87737F9B-58E2-40E1-84D9-174BB0DB185D}" type="parTrans" cxnId="{EC080008-89B6-4E47-9DDA-8526EB7B1AD8}">
      <dgm:prSet/>
      <dgm:spPr/>
      <dgm:t>
        <a:bodyPr/>
        <a:lstStyle/>
        <a:p>
          <a:endParaRPr lang="en-US"/>
        </a:p>
      </dgm:t>
    </dgm:pt>
    <dgm:pt modelId="{02103906-8DDF-42D4-8D4E-77A77CDCA16B}" type="sibTrans" cxnId="{EC080008-89B6-4E47-9DDA-8526EB7B1AD8}">
      <dgm:prSet/>
      <dgm:spPr/>
      <dgm:t>
        <a:bodyPr/>
        <a:lstStyle/>
        <a:p>
          <a:endParaRPr lang="en-US"/>
        </a:p>
      </dgm:t>
    </dgm:pt>
    <dgm:pt modelId="{EC4EC27A-8E72-4CE3-AE8E-9EB7D2809ECC}">
      <dgm:prSet phldrT="[Text]" custT="1"/>
      <dgm:spPr/>
      <dgm:t>
        <a:bodyPr/>
        <a:lstStyle/>
        <a:p>
          <a:pPr>
            <a:spcAft>
              <a:spcPts val="0"/>
            </a:spcAft>
          </a:pPr>
          <a:r>
            <a:rPr lang="en-US" sz="1200" b="1">
              <a:latin typeface="Open Sans" panose="020B0606030504020204" pitchFamily="34" charset="0"/>
              <a:ea typeface="Open Sans" panose="020B0606030504020204" pitchFamily="34" charset="0"/>
              <a:cs typeface="Open Sans" panose="020B0606030504020204" pitchFamily="34" charset="0"/>
            </a:rPr>
            <a:t>Earliest Fee Effective Date</a:t>
          </a:r>
        </a:p>
        <a:p>
          <a:pPr>
            <a:spcAft>
              <a:spcPts val="0"/>
            </a:spcAft>
          </a:pPr>
          <a:r>
            <a:rPr lang="en-US" sz="1200" b="1">
              <a:latin typeface="Open Sans" panose="020B0606030504020204" pitchFamily="34" charset="0"/>
              <a:ea typeface="Open Sans" panose="020B0606030504020204" pitchFamily="34" charset="0"/>
              <a:cs typeface="Open Sans" panose="020B0606030504020204" pitchFamily="34" charset="0"/>
            </a:rPr>
            <a:t>&amp;</a:t>
          </a:r>
        </a:p>
        <a:p>
          <a:pPr>
            <a:spcAft>
              <a:spcPts val="0"/>
            </a:spcAft>
          </a:pPr>
          <a:r>
            <a:rPr lang="en-US" sz="1200" b="1">
              <a:latin typeface="Open Sans" panose="020B0606030504020204" pitchFamily="34" charset="0"/>
              <a:ea typeface="Open Sans" panose="020B0606030504020204" pitchFamily="34" charset="0"/>
              <a:cs typeface="Open Sans" panose="020B0606030504020204" pitchFamily="34" charset="0"/>
            </a:rPr>
            <a:t>Customer Portal Go Live</a:t>
          </a:r>
        </a:p>
        <a:p>
          <a:pPr>
            <a:spcAft>
              <a:spcPts val="0"/>
            </a:spcAft>
          </a:pPr>
          <a:r>
            <a:rPr lang="en-US" sz="1200">
              <a:latin typeface="Open Sans" panose="020B0606030504020204" pitchFamily="34" charset="0"/>
              <a:ea typeface="Open Sans" panose="020B0606030504020204" pitchFamily="34" charset="0"/>
              <a:cs typeface="Open Sans" panose="020B0606030504020204" pitchFamily="34" charset="0"/>
            </a:rPr>
            <a:t>(July 2025)</a:t>
          </a:r>
        </a:p>
      </dgm:t>
    </dgm:pt>
    <dgm:pt modelId="{D17F2329-61A0-44D1-AFDF-02FBC9ECB3AD}" type="parTrans" cxnId="{4CD1E8B2-1193-4893-8E76-EDC2B00EFCB5}">
      <dgm:prSet/>
      <dgm:spPr/>
      <dgm:t>
        <a:bodyPr/>
        <a:lstStyle/>
        <a:p>
          <a:endParaRPr lang="en-US"/>
        </a:p>
      </dgm:t>
    </dgm:pt>
    <dgm:pt modelId="{C3080CDA-C794-4B79-BFBF-6E7D3424CE82}" type="sibTrans" cxnId="{4CD1E8B2-1193-4893-8E76-EDC2B00EFCB5}">
      <dgm:prSet/>
      <dgm:spPr/>
      <dgm:t>
        <a:bodyPr/>
        <a:lstStyle/>
        <a:p>
          <a:endParaRPr lang="en-US"/>
        </a:p>
      </dgm:t>
    </dgm:pt>
    <dgm:pt modelId="{30EBCA77-148C-4629-A5D6-E9F395B21983}" type="pres">
      <dgm:prSet presAssocID="{19B1B9C7-E0D0-40B6-826B-89CD8025073B}" presName="Name0" presStyleCnt="0">
        <dgm:presLayoutVars>
          <dgm:dir/>
          <dgm:resizeHandles val="exact"/>
        </dgm:presLayoutVars>
      </dgm:prSet>
      <dgm:spPr/>
    </dgm:pt>
    <dgm:pt modelId="{AF3D9CE6-0855-4BA7-94EB-B4D87679CABE}" type="pres">
      <dgm:prSet presAssocID="{19B1B9C7-E0D0-40B6-826B-89CD8025073B}" presName="arrow" presStyleLbl="bgShp" presStyleIdx="0" presStyleCnt="1"/>
      <dgm:spPr/>
    </dgm:pt>
    <dgm:pt modelId="{6E20FDAF-C700-4E1F-8844-A34BF9B989B4}" type="pres">
      <dgm:prSet presAssocID="{19B1B9C7-E0D0-40B6-826B-89CD8025073B}" presName="points" presStyleCnt="0"/>
      <dgm:spPr/>
    </dgm:pt>
    <dgm:pt modelId="{94E3B0BA-55E2-44A8-8BCD-78FA76F97B38}" type="pres">
      <dgm:prSet presAssocID="{7A5E162C-BACE-481D-8A10-19F9930ED3AE}" presName="compositeA" presStyleCnt="0"/>
      <dgm:spPr/>
    </dgm:pt>
    <dgm:pt modelId="{B77DF204-0790-4004-BA98-B20BBA5267FB}" type="pres">
      <dgm:prSet presAssocID="{7A5E162C-BACE-481D-8A10-19F9930ED3AE}" presName="textA" presStyleLbl="revTx" presStyleIdx="0" presStyleCnt="5">
        <dgm:presLayoutVars>
          <dgm:bulletEnabled val="1"/>
        </dgm:presLayoutVars>
      </dgm:prSet>
      <dgm:spPr/>
    </dgm:pt>
    <dgm:pt modelId="{4A6E6152-4D70-4EE2-9A36-61943B8928DC}" type="pres">
      <dgm:prSet presAssocID="{7A5E162C-BACE-481D-8A10-19F9930ED3AE}" presName="circleA" presStyleLbl="node1" presStyleIdx="0" presStyleCnt="5"/>
      <dgm:spPr/>
    </dgm:pt>
    <dgm:pt modelId="{6312C9C2-9A26-4239-A9A9-A5847DEC2349}" type="pres">
      <dgm:prSet presAssocID="{7A5E162C-BACE-481D-8A10-19F9930ED3AE}" presName="spaceA" presStyleCnt="0"/>
      <dgm:spPr/>
    </dgm:pt>
    <dgm:pt modelId="{B9CED074-2977-43BF-B75F-CCE001FAA1FD}" type="pres">
      <dgm:prSet presAssocID="{59540AF3-5704-4256-A21A-1D384D0F8FA0}" presName="space" presStyleCnt="0"/>
      <dgm:spPr/>
    </dgm:pt>
    <dgm:pt modelId="{FCCC347F-D19E-42E9-A185-0CABC567D1CA}" type="pres">
      <dgm:prSet presAssocID="{26E9DF25-4CE3-4469-A6EC-250B210A2DB4}" presName="compositeB" presStyleCnt="0"/>
      <dgm:spPr/>
    </dgm:pt>
    <dgm:pt modelId="{C878E055-2FE7-4BFE-8EEE-657ECA6338DA}" type="pres">
      <dgm:prSet presAssocID="{26E9DF25-4CE3-4469-A6EC-250B210A2DB4}" presName="textB" presStyleLbl="revTx" presStyleIdx="1" presStyleCnt="5">
        <dgm:presLayoutVars>
          <dgm:bulletEnabled val="1"/>
        </dgm:presLayoutVars>
      </dgm:prSet>
      <dgm:spPr/>
    </dgm:pt>
    <dgm:pt modelId="{95DAE4D7-FFA9-4393-BEA5-B1CF451BF6A0}" type="pres">
      <dgm:prSet presAssocID="{26E9DF25-4CE3-4469-A6EC-250B210A2DB4}" presName="circleB" presStyleLbl="node1" presStyleIdx="1" presStyleCnt="5"/>
      <dgm:spPr/>
    </dgm:pt>
    <dgm:pt modelId="{CD7BA3B7-2B0D-4284-858A-BA467CCBDC83}" type="pres">
      <dgm:prSet presAssocID="{26E9DF25-4CE3-4469-A6EC-250B210A2DB4}" presName="spaceB" presStyleCnt="0"/>
      <dgm:spPr/>
    </dgm:pt>
    <dgm:pt modelId="{DEFFDCC6-C5A5-4D0C-9AC7-EB914EC00D9C}" type="pres">
      <dgm:prSet presAssocID="{D520B734-2B99-450E-BAC3-01D742015793}" presName="space" presStyleCnt="0"/>
      <dgm:spPr/>
    </dgm:pt>
    <dgm:pt modelId="{FF86ACAD-D512-4A9B-B2C9-58093B524A6B}" type="pres">
      <dgm:prSet presAssocID="{372F9941-F024-4F6C-8385-24C9EDA964C0}" presName="compositeA" presStyleCnt="0"/>
      <dgm:spPr/>
    </dgm:pt>
    <dgm:pt modelId="{099DECFC-9B54-4C66-B2AB-D7E51970C6E4}" type="pres">
      <dgm:prSet presAssocID="{372F9941-F024-4F6C-8385-24C9EDA964C0}" presName="textA" presStyleLbl="revTx" presStyleIdx="2" presStyleCnt="5">
        <dgm:presLayoutVars>
          <dgm:bulletEnabled val="1"/>
        </dgm:presLayoutVars>
      </dgm:prSet>
      <dgm:spPr/>
    </dgm:pt>
    <dgm:pt modelId="{77AFDC01-C2FF-442D-904B-C276D529D646}" type="pres">
      <dgm:prSet presAssocID="{372F9941-F024-4F6C-8385-24C9EDA964C0}" presName="circleA" presStyleLbl="node1" presStyleIdx="2" presStyleCnt="5"/>
      <dgm:spPr/>
    </dgm:pt>
    <dgm:pt modelId="{153E01DC-0F76-4EAB-90C5-4CBB9707D968}" type="pres">
      <dgm:prSet presAssocID="{372F9941-F024-4F6C-8385-24C9EDA964C0}" presName="spaceA" presStyleCnt="0"/>
      <dgm:spPr/>
    </dgm:pt>
    <dgm:pt modelId="{0813DE1B-4811-46F1-823B-894687F3A513}" type="pres">
      <dgm:prSet presAssocID="{C8620BC6-67FA-458E-B4C6-F1B4A473C855}" presName="space" presStyleCnt="0"/>
      <dgm:spPr/>
    </dgm:pt>
    <dgm:pt modelId="{76A1D723-4217-4681-9FE0-80EC65FCE94E}" type="pres">
      <dgm:prSet presAssocID="{66BA12CE-29EB-4235-BB69-5E0E03B17EA6}" presName="compositeB" presStyleCnt="0"/>
      <dgm:spPr/>
    </dgm:pt>
    <dgm:pt modelId="{5AB67243-2F57-485A-B2E9-8E51C063C79E}" type="pres">
      <dgm:prSet presAssocID="{66BA12CE-29EB-4235-BB69-5E0E03B17EA6}" presName="textB" presStyleLbl="revTx" presStyleIdx="3" presStyleCnt="5">
        <dgm:presLayoutVars>
          <dgm:bulletEnabled val="1"/>
        </dgm:presLayoutVars>
      </dgm:prSet>
      <dgm:spPr/>
    </dgm:pt>
    <dgm:pt modelId="{B846589B-5595-48A8-8CD0-239E7B484125}" type="pres">
      <dgm:prSet presAssocID="{66BA12CE-29EB-4235-BB69-5E0E03B17EA6}" presName="circleB" presStyleLbl="node1" presStyleIdx="3" presStyleCnt="5"/>
      <dgm:spPr/>
    </dgm:pt>
    <dgm:pt modelId="{0AA6D845-C65B-406E-AE0E-94B7E6A5CDA5}" type="pres">
      <dgm:prSet presAssocID="{66BA12CE-29EB-4235-BB69-5E0E03B17EA6}" presName="spaceB" presStyleCnt="0"/>
      <dgm:spPr/>
    </dgm:pt>
    <dgm:pt modelId="{C443C51C-A366-48D9-B1E2-6DF44625EA5A}" type="pres">
      <dgm:prSet presAssocID="{02103906-8DDF-42D4-8D4E-77A77CDCA16B}" presName="space" presStyleCnt="0"/>
      <dgm:spPr/>
    </dgm:pt>
    <dgm:pt modelId="{154E9FB6-BA58-45E1-952F-3ABA9E2B7023}" type="pres">
      <dgm:prSet presAssocID="{EC4EC27A-8E72-4CE3-AE8E-9EB7D2809ECC}" presName="compositeA" presStyleCnt="0"/>
      <dgm:spPr/>
    </dgm:pt>
    <dgm:pt modelId="{2EB71B35-4B20-4625-A30E-B60E5C0BE139}" type="pres">
      <dgm:prSet presAssocID="{EC4EC27A-8E72-4CE3-AE8E-9EB7D2809ECC}" presName="textA" presStyleLbl="revTx" presStyleIdx="4" presStyleCnt="5">
        <dgm:presLayoutVars>
          <dgm:bulletEnabled val="1"/>
        </dgm:presLayoutVars>
      </dgm:prSet>
      <dgm:spPr/>
    </dgm:pt>
    <dgm:pt modelId="{896B7C77-A9AE-4E92-93A5-5EA66725F9D8}" type="pres">
      <dgm:prSet presAssocID="{EC4EC27A-8E72-4CE3-AE8E-9EB7D2809ECC}" presName="circleA" presStyleLbl="node1" presStyleIdx="4" presStyleCnt="5"/>
      <dgm:spPr/>
    </dgm:pt>
    <dgm:pt modelId="{CCA80567-3B23-481D-83EB-9BE40DE288EB}" type="pres">
      <dgm:prSet presAssocID="{EC4EC27A-8E72-4CE3-AE8E-9EB7D2809ECC}" presName="spaceA" presStyleCnt="0"/>
      <dgm:spPr/>
    </dgm:pt>
  </dgm:ptLst>
  <dgm:cxnLst>
    <dgm:cxn modelId="{EC080008-89B6-4E47-9DDA-8526EB7B1AD8}" srcId="{19B1B9C7-E0D0-40B6-826B-89CD8025073B}" destId="{66BA12CE-29EB-4235-BB69-5E0E03B17EA6}" srcOrd="3" destOrd="0" parTransId="{87737F9B-58E2-40E1-84D9-174BB0DB185D}" sibTransId="{02103906-8DDF-42D4-8D4E-77A77CDCA16B}"/>
    <dgm:cxn modelId="{D6D68826-8F1F-4A7B-AF42-CC016DEEBF8B}" type="presOf" srcId="{EC4EC27A-8E72-4CE3-AE8E-9EB7D2809ECC}" destId="{2EB71B35-4B20-4625-A30E-B60E5C0BE139}" srcOrd="0" destOrd="0" presId="urn:microsoft.com/office/officeart/2005/8/layout/hProcess11"/>
    <dgm:cxn modelId="{2B8B5E45-69B5-44C3-8463-17F408A9801F}" type="presOf" srcId="{66BA12CE-29EB-4235-BB69-5E0E03B17EA6}" destId="{5AB67243-2F57-485A-B2E9-8E51C063C79E}" srcOrd="0" destOrd="0" presId="urn:microsoft.com/office/officeart/2005/8/layout/hProcess11"/>
    <dgm:cxn modelId="{E2C25E69-8202-48B9-A52C-1EA044365D27}" type="presOf" srcId="{19B1B9C7-E0D0-40B6-826B-89CD8025073B}" destId="{30EBCA77-148C-4629-A5D6-E9F395B21983}" srcOrd="0" destOrd="0" presId="urn:microsoft.com/office/officeart/2005/8/layout/hProcess11"/>
    <dgm:cxn modelId="{1E881F59-A228-4888-A4A0-002516A18DFB}" srcId="{19B1B9C7-E0D0-40B6-826B-89CD8025073B}" destId="{372F9941-F024-4F6C-8385-24C9EDA964C0}" srcOrd="2" destOrd="0" parTransId="{2957F8B7-AB73-4B52-9B75-A3175CAAD4D9}" sibTransId="{C8620BC6-67FA-458E-B4C6-F1B4A473C855}"/>
    <dgm:cxn modelId="{C1AD957D-33C1-4E39-A833-B3560AB1071E}" type="presOf" srcId="{7A5E162C-BACE-481D-8A10-19F9930ED3AE}" destId="{B77DF204-0790-4004-BA98-B20BBA5267FB}" srcOrd="0" destOrd="0" presId="urn:microsoft.com/office/officeart/2005/8/layout/hProcess11"/>
    <dgm:cxn modelId="{45AEF4A9-96AA-4ADA-9D07-027041933DF7}" srcId="{19B1B9C7-E0D0-40B6-826B-89CD8025073B}" destId="{7A5E162C-BACE-481D-8A10-19F9930ED3AE}" srcOrd="0" destOrd="0" parTransId="{19AE0C91-86E2-4EAE-A1AD-B814E0765F2E}" sibTransId="{59540AF3-5704-4256-A21A-1D384D0F8FA0}"/>
    <dgm:cxn modelId="{FA0853AF-0F21-4311-95F3-29CF2272DF1E}" type="presOf" srcId="{26E9DF25-4CE3-4469-A6EC-250B210A2DB4}" destId="{C878E055-2FE7-4BFE-8EEE-657ECA6338DA}" srcOrd="0" destOrd="0" presId="urn:microsoft.com/office/officeart/2005/8/layout/hProcess11"/>
    <dgm:cxn modelId="{4CD1E8B2-1193-4893-8E76-EDC2B00EFCB5}" srcId="{19B1B9C7-E0D0-40B6-826B-89CD8025073B}" destId="{EC4EC27A-8E72-4CE3-AE8E-9EB7D2809ECC}" srcOrd="4" destOrd="0" parTransId="{D17F2329-61A0-44D1-AFDF-02FBC9ECB3AD}" sibTransId="{C3080CDA-C794-4B79-BFBF-6E7D3424CE82}"/>
    <dgm:cxn modelId="{5A2DECDC-21C9-4C44-AB36-7406E146E409}" srcId="{19B1B9C7-E0D0-40B6-826B-89CD8025073B}" destId="{26E9DF25-4CE3-4469-A6EC-250B210A2DB4}" srcOrd="1" destOrd="0" parTransId="{6E97111F-9E72-4A3B-8CB9-87959BBD014D}" sibTransId="{D520B734-2B99-450E-BAC3-01D742015793}"/>
    <dgm:cxn modelId="{252A6BE0-D8A0-4689-9874-314FADE4FF45}" type="presOf" srcId="{372F9941-F024-4F6C-8385-24C9EDA964C0}" destId="{099DECFC-9B54-4C66-B2AB-D7E51970C6E4}" srcOrd="0" destOrd="0" presId="urn:microsoft.com/office/officeart/2005/8/layout/hProcess11"/>
    <dgm:cxn modelId="{942B318C-A79D-476D-8D6C-87BA97BE6339}" type="presParOf" srcId="{30EBCA77-148C-4629-A5D6-E9F395B21983}" destId="{AF3D9CE6-0855-4BA7-94EB-B4D87679CABE}" srcOrd="0" destOrd="0" presId="urn:microsoft.com/office/officeart/2005/8/layout/hProcess11"/>
    <dgm:cxn modelId="{E167B6D9-886A-4711-9BC8-FF977BF38BF7}" type="presParOf" srcId="{30EBCA77-148C-4629-A5D6-E9F395B21983}" destId="{6E20FDAF-C700-4E1F-8844-A34BF9B989B4}" srcOrd="1" destOrd="0" presId="urn:microsoft.com/office/officeart/2005/8/layout/hProcess11"/>
    <dgm:cxn modelId="{58D67259-7E08-4B8E-ACE8-026ABE69E585}" type="presParOf" srcId="{6E20FDAF-C700-4E1F-8844-A34BF9B989B4}" destId="{94E3B0BA-55E2-44A8-8BCD-78FA76F97B38}" srcOrd="0" destOrd="0" presId="urn:microsoft.com/office/officeart/2005/8/layout/hProcess11"/>
    <dgm:cxn modelId="{7960414B-FBC5-4C00-BF00-523509B45671}" type="presParOf" srcId="{94E3B0BA-55E2-44A8-8BCD-78FA76F97B38}" destId="{B77DF204-0790-4004-BA98-B20BBA5267FB}" srcOrd="0" destOrd="0" presId="urn:microsoft.com/office/officeart/2005/8/layout/hProcess11"/>
    <dgm:cxn modelId="{E3C946CE-DF8E-4FED-AC8E-0783B0F5D1E0}" type="presParOf" srcId="{94E3B0BA-55E2-44A8-8BCD-78FA76F97B38}" destId="{4A6E6152-4D70-4EE2-9A36-61943B8928DC}" srcOrd="1" destOrd="0" presId="urn:microsoft.com/office/officeart/2005/8/layout/hProcess11"/>
    <dgm:cxn modelId="{7D8C2405-7720-4EA9-AF92-6D7D85AF7C02}" type="presParOf" srcId="{94E3B0BA-55E2-44A8-8BCD-78FA76F97B38}" destId="{6312C9C2-9A26-4239-A9A9-A5847DEC2349}" srcOrd="2" destOrd="0" presId="urn:microsoft.com/office/officeart/2005/8/layout/hProcess11"/>
    <dgm:cxn modelId="{87D035B4-AA4D-4B43-AFAB-1C7B4209549C}" type="presParOf" srcId="{6E20FDAF-C700-4E1F-8844-A34BF9B989B4}" destId="{B9CED074-2977-43BF-B75F-CCE001FAA1FD}" srcOrd="1" destOrd="0" presId="urn:microsoft.com/office/officeart/2005/8/layout/hProcess11"/>
    <dgm:cxn modelId="{D17EB7B5-E021-4407-A313-BD6E3871BEE8}" type="presParOf" srcId="{6E20FDAF-C700-4E1F-8844-A34BF9B989B4}" destId="{FCCC347F-D19E-42E9-A185-0CABC567D1CA}" srcOrd="2" destOrd="0" presId="urn:microsoft.com/office/officeart/2005/8/layout/hProcess11"/>
    <dgm:cxn modelId="{2E12D59D-1372-41CE-8562-098713416745}" type="presParOf" srcId="{FCCC347F-D19E-42E9-A185-0CABC567D1CA}" destId="{C878E055-2FE7-4BFE-8EEE-657ECA6338DA}" srcOrd="0" destOrd="0" presId="urn:microsoft.com/office/officeart/2005/8/layout/hProcess11"/>
    <dgm:cxn modelId="{37408592-A84C-460D-B522-A62B908372FD}" type="presParOf" srcId="{FCCC347F-D19E-42E9-A185-0CABC567D1CA}" destId="{95DAE4D7-FFA9-4393-BEA5-B1CF451BF6A0}" srcOrd="1" destOrd="0" presId="urn:microsoft.com/office/officeart/2005/8/layout/hProcess11"/>
    <dgm:cxn modelId="{98DE04D3-FFC1-4114-BB31-52854F942222}" type="presParOf" srcId="{FCCC347F-D19E-42E9-A185-0CABC567D1CA}" destId="{CD7BA3B7-2B0D-4284-858A-BA467CCBDC83}" srcOrd="2" destOrd="0" presId="urn:microsoft.com/office/officeart/2005/8/layout/hProcess11"/>
    <dgm:cxn modelId="{72B35EF6-B20D-4007-BE49-6B16761D1819}" type="presParOf" srcId="{6E20FDAF-C700-4E1F-8844-A34BF9B989B4}" destId="{DEFFDCC6-C5A5-4D0C-9AC7-EB914EC00D9C}" srcOrd="3" destOrd="0" presId="urn:microsoft.com/office/officeart/2005/8/layout/hProcess11"/>
    <dgm:cxn modelId="{81D13326-5294-4E1A-9BF8-7CFDAFEEAE9F}" type="presParOf" srcId="{6E20FDAF-C700-4E1F-8844-A34BF9B989B4}" destId="{FF86ACAD-D512-4A9B-B2C9-58093B524A6B}" srcOrd="4" destOrd="0" presId="urn:microsoft.com/office/officeart/2005/8/layout/hProcess11"/>
    <dgm:cxn modelId="{BA410CF7-6A1A-4F7E-B506-E3ABB0656DAF}" type="presParOf" srcId="{FF86ACAD-D512-4A9B-B2C9-58093B524A6B}" destId="{099DECFC-9B54-4C66-B2AB-D7E51970C6E4}" srcOrd="0" destOrd="0" presId="urn:microsoft.com/office/officeart/2005/8/layout/hProcess11"/>
    <dgm:cxn modelId="{99F3D656-4074-4C2C-B3E9-17BED51F78B9}" type="presParOf" srcId="{FF86ACAD-D512-4A9B-B2C9-58093B524A6B}" destId="{77AFDC01-C2FF-442D-904B-C276D529D646}" srcOrd="1" destOrd="0" presId="urn:microsoft.com/office/officeart/2005/8/layout/hProcess11"/>
    <dgm:cxn modelId="{D59E3BDE-59E6-4971-B2F9-8DC8B732257C}" type="presParOf" srcId="{FF86ACAD-D512-4A9B-B2C9-58093B524A6B}" destId="{153E01DC-0F76-4EAB-90C5-4CBB9707D968}" srcOrd="2" destOrd="0" presId="urn:microsoft.com/office/officeart/2005/8/layout/hProcess11"/>
    <dgm:cxn modelId="{BEE46C9D-298E-45AF-94DF-CEECDC27FEBE}" type="presParOf" srcId="{6E20FDAF-C700-4E1F-8844-A34BF9B989B4}" destId="{0813DE1B-4811-46F1-823B-894687F3A513}" srcOrd="5" destOrd="0" presId="urn:microsoft.com/office/officeart/2005/8/layout/hProcess11"/>
    <dgm:cxn modelId="{D57FD7EB-F557-4145-9B7D-95FD863E3A38}" type="presParOf" srcId="{6E20FDAF-C700-4E1F-8844-A34BF9B989B4}" destId="{76A1D723-4217-4681-9FE0-80EC65FCE94E}" srcOrd="6" destOrd="0" presId="urn:microsoft.com/office/officeart/2005/8/layout/hProcess11"/>
    <dgm:cxn modelId="{9C60DC5E-E895-49CA-999A-823A68B2D135}" type="presParOf" srcId="{76A1D723-4217-4681-9FE0-80EC65FCE94E}" destId="{5AB67243-2F57-485A-B2E9-8E51C063C79E}" srcOrd="0" destOrd="0" presId="urn:microsoft.com/office/officeart/2005/8/layout/hProcess11"/>
    <dgm:cxn modelId="{42185784-0D4B-446C-933D-C7B7C18FC6B0}" type="presParOf" srcId="{76A1D723-4217-4681-9FE0-80EC65FCE94E}" destId="{B846589B-5595-48A8-8CD0-239E7B484125}" srcOrd="1" destOrd="0" presId="urn:microsoft.com/office/officeart/2005/8/layout/hProcess11"/>
    <dgm:cxn modelId="{37775163-81AD-479E-B92E-06559DDC9C10}" type="presParOf" srcId="{76A1D723-4217-4681-9FE0-80EC65FCE94E}" destId="{0AA6D845-C65B-406E-AE0E-94B7E6A5CDA5}" srcOrd="2" destOrd="0" presId="urn:microsoft.com/office/officeart/2005/8/layout/hProcess11"/>
    <dgm:cxn modelId="{0B6CA436-E3FC-4891-AA3C-E464344BE166}" type="presParOf" srcId="{6E20FDAF-C700-4E1F-8844-A34BF9B989B4}" destId="{C443C51C-A366-48D9-B1E2-6DF44625EA5A}" srcOrd="7" destOrd="0" presId="urn:microsoft.com/office/officeart/2005/8/layout/hProcess11"/>
    <dgm:cxn modelId="{CEED60FF-4413-43A5-963C-313868852B94}" type="presParOf" srcId="{6E20FDAF-C700-4E1F-8844-A34BF9B989B4}" destId="{154E9FB6-BA58-45E1-952F-3ABA9E2B7023}" srcOrd="8" destOrd="0" presId="urn:microsoft.com/office/officeart/2005/8/layout/hProcess11"/>
    <dgm:cxn modelId="{B50319DD-B713-449F-A8AA-7DA5A65B1158}" type="presParOf" srcId="{154E9FB6-BA58-45E1-952F-3ABA9E2B7023}" destId="{2EB71B35-4B20-4625-A30E-B60E5C0BE139}" srcOrd="0" destOrd="0" presId="urn:microsoft.com/office/officeart/2005/8/layout/hProcess11"/>
    <dgm:cxn modelId="{9164F741-024C-4D4E-A766-61ECCFB6F1B3}" type="presParOf" srcId="{154E9FB6-BA58-45E1-952F-3ABA9E2B7023}" destId="{896B7C77-A9AE-4E92-93A5-5EA66725F9D8}" srcOrd="1" destOrd="0" presId="urn:microsoft.com/office/officeart/2005/8/layout/hProcess11"/>
    <dgm:cxn modelId="{4CEAA0B3-4A95-4559-B09D-1C49F87108E5}" type="presParOf" srcId="{154E9FB6-BA58-45E1-952F-3ABA9E2B7023}" destId="{CCA80567-3B23-481D-83EB-9BE40DE288EB}"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0CC86-D9E2-4671-870A-247A4AACB6CF}">
      <dsp:nvSpPr>
        <dsp:cNvPr id="0" name=""/>
        <dsp:cNvSpPr/>
      </dsp:nvSpPr>
      <dsp:spPr>
        <a:xfrm>
          <a:off x="0" y="603621"/>
          <a:ext cx="6996841" cy="425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3033" tIns="541528" rIns="543033" bIns="184912" numCol="1" spcCol="1270" anchor="t" anchorCtr="0">
          <a:noAutofit/>
        </a:bodyPr>
        <a:lstStyle/>
        <a:p>
          <a:pPr marL="228600" lvl="1" indent="-228600" algn="l" defTabSz="1155700" rtl="0">
            <a:lnSpc>
              <a:spcPct val="90000"/>
            </a:lnSpc>
            <a:spcBef>
              <a:spcPct val="0"/>
            </a:spcBef>
            <a:spcAft>
              <a:spcPct val="15000"/>
            </a:spcAft>
            <a:buChar char="•"/>
          </a:pPr>
          <a:r>
            <a:rPr lang="en-US" sz="2600" b="0" kern="1200">
              <a:latin typeface="Open Sans"/>
              <a:ea typeface="Open Sans"/>
              <a:cs typeface="Open Sans"/>
            </a:rPr>
            <a:t>Single family residential homes</a:t>
          </a:r>
        </a:p>
        <a:p>
          <a:pPr marL="228600" lvl="1" indent="-228600" algn="l" defTabSz="1155700" rtl="0">
            <a:lnSpc>
              <a:spcPct val="90000"/>
            </a:lnSpc>
            <a:spcBef>
              <a:spcPct val="0"/>
            </a:spcBef>
            <a:spcAft>
              <a:spcPct val="15000"/>
            </a:spcAft>
            <a:buChar char="•"/>
          </a:pPr>
          <a:r>
            <a:rPr lang="en-US" sz="2600" b="0" kern="1200">
              <a:latin typeface="Open Sans"/>
              <a:ea typeface="Open Sans"/>
              <a:cs typeface="Open Sans"/>
            </a:rPr>
            <a:t>Properties with 4 or less-units</a:t>
          </a:r>
        </a:p>
        <a:p>
          <a:pPr marL="228600" lvl="1" indent="-228600" algn="l" defTabSz="1155700" rtl="0">
            <a:lnSpc>
              <a:spcPct val="90000"/>
            </a:lnSpc>
            <a:spcBef>
              <a:spcPct val="0"/>
            </a:spcBef>
            <a:spcAft>
              <a:spcPct val="15000"/>
            </a:spcAft>
            <a:buChar char="•"/>
          </a:pPr>
          <a:r>
            <a:rPr lang="en-US" sz="2600" b="0" kern="1200">
              <a:latin typeface="Open Sans"/>
              <a:ea typeface="Open Sans"/>
              <a:cs typeface="Open Sans"/>
            </a:rPr>
            <a:t>Multifamily residential homeowners with up to 4 units on a single lot</a:t>
          </a:r>
        </a:p>
        <a:p>
          <a:pPr marL="228600" lvl="1" indent="-228600" algn="l" defTabSz="1155700" rtl="0">
            <a:lnSpc>
              <a:spcPct val="90000"/>
            </a:lnSpc>
            <a:spcBef>
              <a:spcPct val="0"/>
            </a:spcBef>
            <a:spcAft>
              <a:spcPct val="15000"/>
            </a:spcAft>
            <a:buChar char="•"/>
          </a:pPr>
          <a:r>
            <a:rPr lang="en-US" sz="2600" b="0" kern="1200">
              <a:latin typeface="Open Sans"/>
              <a:ea typeface="Open Sans"/>
              <a:cs typeface="Open Sans"/>
            </a:rPr>
            <a:t>Multifamily residential properties with 5 or more units</a:t>
          </a:r>
        </a:p>
        <a:p>
          <a:pPr marL="228600" lvl="1" indent="-228600" algn="l" defTabSz="1155700" rtl="0">
            <a:lnSpc>
              <a:spcPct val="90000"/>
            </a:lnSpc>
            <a:spcBef>
              <a:spcPct val="0"/>
            </a:spcBef>
            <a:spcAft>
              <a:spcPct val="15000"/>
            </a:spcAft>
            <a:buChar char="•"/>
          </a:pPr>
          <a:r>
            <a:rPr lang="en-US" sz="2600" b="0" kern="1200">
              <a:latin typeface="Open Sans"/>
              <a:ea typeface="Open Sans"/>
              <a:cs typeface="Open Sans"/>
            </a:rPr>
            <a:t>Properties that meet City requirements for services</a:t>
          </a:r>
        </a:p>
      </dsp:txBody>
      <dsp:txXfrm>
        <a:off x="0" y="603621"/>
        <a:ext cx="6996841" cy="4258800"/>
      </dsp:txXfrm>
    </dsp:sp>
    <dsp:sp modelId="{9BE625D4-2DA2-4989-A7C1-BB0F588B93A8}">
      <dsp:nvSpPr>
        <dsp:cNvPr id="0" name=""/>
        <dsp:cNvSpPr/>
      </dsp:nvSpPr>
      <dsp:spPr>
        <a:xfrm>
          <a:off x="349842" y="219861"/>
          <a:ext cx="4897788"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125" tIns="0" rIns="185125" bIns="0" numCol="1" spcCol="1270" anchor="ctr" anchorCtr="0">
          <a:noAutofit/>
        </a:bodyPr>
        <a:lstStyle/>
        <a:p>
          <a:pPr marL="0" lvl="0" indent="0" algn="l" defTabSz="1155700" rtl="0">
            <a:lnSpc>
              <a:spcPct val="90000"/>
            </a:lnSpc>
            <a:spcBef>
              <a:spcPct val="0"/>
            </a:spcBef>
            <a:spcAft>
              <a:spcPct val="35000"/>
            </a:spcAft>
            <a:buNone/>
          </a:pPr>
          <a:r>
            <a:rPr lang="en-US" sz="2600" b="0" kern="1200">
              <a:latin typeface="Open Sans"/>
              <a:ea typeface="Open Sans"/>
              <a:cs typeface="Open Sans"/>
            </a:rPr>
            <a:t>Who</a:t>
          </a:r>
          <a:r>
            <a:rPr lang="en-US" sz="2600" kern="1200">
              <a:latin typeface="Open Sans"/>
              <a:ea typeface="Open Sans"/>
              <a:cs typeface="Open Sans"/>
            </a:rPr>
            <a:t> could be impacted?</a:t>
          </a:r>
        </a:p>
      </dsp:txBody>
      <dsp:txXfrm>
        <a:off x="387309" y="257328"/>
        <a:ext cx="4822854"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D9CE6-0855-4BA7-94EB-B4D87679CABE}">
      <dsp:nvSpPr>
        <dsp:cNvPr id="0" name=""/>
        <dsp:cNvSpPr/>
      </dsp:nvSpPr>
      <dsp:spPr>
        <a:xfrm>
          <a:off x="0" y="578774"/>
          <a:ext cx="11824786" cy="77169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DF204-0790-4004-BA98-B20BBA5267FB}">
      <dsp:nvSpPr>
        <dsp:cNvPr id="0" name=""/>
        <dsp:cNvSpPr/>
      </dsp:nvSpPr>
      <dsp:spPr>
        <a:xfrm>
          <a:off x="2922" y="0"/>
          <a:ext cx="1701833"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Measure B Passes </a:t>
          </a:r>
        </a:p>
        <a:p>
          <a:pPr marL="0" lvl="0" indent="0" algn="ctr" defTabSz="488950">
            <a:lnSpc>
              <a:spcPct val="90000"/>
            </a:lnSpc>
            <a:spcBef>
              <a:spcPct val="0"/>
            </a:spcBef>
            <a:spcAft>
              <a:spcPct val="35000"/>
            </a:spcAft>
            <a:buNone/>
          </a:pPr>
          <a:r>
            <a:rPr lang="en-US" sz="1100" kern="1200"/>
            <a:t>(Nov 2022)</a:t>
          </a:r>
        </a:p>
      </dsp:txBody>
      <dsp:txXfrm>
        <a:off x="2922" y="0"/>
        <a:ext cx="1701833" cy="771699"/>
      </dsp:txXfrm>
    </dsp:sp>
    <dsp:sp modelId="{4A6E6152-4D70-4EE2-9A36-61943B8928DC}">
      <dsp:nvSpPr>
        <dsp:cNvPr id="0" name=""/>
        <dsp:cNvSpPr/>
      </dsp:nvSpPr>
      <dsp:spPr>
        <a:xfrm>
          <a:off x="757377"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78E055-2FE7-4BFE-8EEE-657ECA6338DA}">
      <dsp:nvSpPr>
        <dsp:cNvPr id="0" name=""/>
        <dsp:cNvSpPr/>
      </dsp:nvSpPr>
      <dsp:spPr>
        <a:xfrm>
          <a:off x="1789848" y="1157549"/>
          <a:ext cx="1701833"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Award of Consultant Services Agreement</a:t>
          </a:r>
        </a:p>
        <a:p>
          <a:pPr marL="0" lvl="0" indent="0" algn="ctr" defTabSz="488950">
            <a:lnSpc>
              <a:spcPct val="90000"/>
            </a:lnSpc>
            <a:spcBef>
              <a:spcPct val="0"/>
            </a:spcBef>
            <a:spcAft>
              <a:spcPct val="35000"/>
            </a:spcAft>
            <a:buNone/>
          </a:pPr>
          <a:r>
            <a:rPr lang="en-US" sz="1100" kern="1200"/>
            <a:t>(March 2024)</a:t>
          </a:r>
        </a:p>
      </dsp:txBody>
      <dsp:txXfrm>
        <a:off x="1789848" y="1157549"/>
        <a:ext cx="1701833" cy="771699"/>
      </dsp:txXfrm>
    </dsp:sp>
    <dsp:sp modelId="{95DAE4D7-FFA9-4393-BEA5-B1CF451BF6A0}">
      <dsp:nvSpPr>
        <dsp:cNvPr id="0" name=""/>
        <dsp:cNvSpPr/>
      </dsp:nvSpPr>
      <dsp:spPr>
        <a:xfrm>
          <a:off x="2544302"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DECFC-9B54-4C66-B2AB-D7E51970C6E4}">
      <dsp:nvSpPr>
        <dsp:cNvPr id="0" name=""/>
        <dsp:cNvSpPr/>
      </dsp:nvSpPr>
      <dsp:spPr>
        <a:xfrm>
          <a:off x="3576774" y="0"/>
          <a:ext cx="1701833"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Outreach Planning and Briefings</a:t>
          </a:r>
        </a:p>
        <a:p>
          <a:pPr marL="0" lvl="0" indent="0" algn="ctr" defTabSz="488950">
            <a:lnSpc>
              <a:spcPct val="90000"/>
            </a:lnSpc>
            <a:spcBef>
              <a:spcPct val="0"/>
            </a:spcBef>
            <a:spcAft>
              <a:spcPct val="35000"/>
            </a:spcAft>
            <a:buNone/>
          </a:pPr>
          <a:r>
            <a:rPr lang="en-US" sz="1100" kern="1200"/>
            <a:t>(March - July 2024)</a:t>
          </a:r>
        </a:p>
      </dsp:txBody>
      <dsp:txXfrm>
        <a:off x="3576774" y="0"/>
        <a:ext cx="1701833" cy="771699"/>
      </dsp:txXfrm>
    </dsp:sp>
    <dsp:sp modelId="{77AFDC01-C2FF-442D-904B-C276D529D646}">
      <dsp:nvSpPr>
        <dsp:cNvPr id="0" name=""/>
        <dsp:cNvSpPr/>
      </dsp:nvSpPr>
      <dsp:spPr>
        <a:xfrm>
          <a:off x="4331228"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B67243-2F57-485A-B2E9-8E51C063C79E}">
      <dsp:nvSpPr>
        <dsp:cNvPr id="0" name=""/>
        <dsp:cNvSpPr/>
      </dsp:nvSpPr>
      <dsp:spPr>
        <a:xfrm>
          <a:off x="5363699" y="1157549"/>
          <a:ext cx="1701833"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First Round of Outreach and Engagement</a:t>
          </a:r>
        </a:p>
        <a:p>
          <a:pPr marL="0" lvl="0" indent="0" algn="ctr" defTabSz="488950">
            <a:lnSpc>
              <a:spcPct val="90000"/>
            </a:lnSpc>
            <a:spcBef>
              <a:spcPct val="0"/>
            </a:spcBef>
            <a:spcAft>
              <a:spcPct val="35000"/>
            </a:spcAft>
            <a:buNone/>
          </a:pPr>
          <a:r>
            <a:rPr lang="en-US" sz="1100" kern="1200"/>
            <a:t>(July - Sept 2024)</a:t>
          </a:r>
        </a:p>
      </dsp:txBody>
      <dsp:txXfrm>
        <a:off x="5363699" y="1157549"/>
        <a:ext cx="1701833" cy="771699"/>
      </dsp:txXfrm>
    </dsp:sp>
    <dsp:sp modelId="{B846589B-5595-48A8-8CD0-239E7B484125}">
      <dsp:nvSpPr>
        <dsp:cNvPr id="0" name=""/>
        <dsp:cNvSpPr/>
      </dsp:nvSpPr>
      <dsp:spPr>
        <a:xfrm>
          <a:off x="6118154"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6A3945-B231-4CE1-8EA8-BCAA5D5C09C0}">
      <dsp:nvSpPr>
        <dsp:cNvPr id="0" name=""/>
        <dsp:cNvSpPr/>
      </dsp:nvSpPr>
      <dsp:spPr>
        <a:xfrm>
          <a:off x="7150625" y="0"/>
          <a:ext cx="1701833"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Second Round of Outreach and Engagement</a:t>
          </a:r>
        </a:p>
        <a:p>
          <a:pPr marL="0" lvl="0" indent="0" algn="ctr" defTabSz="488950" rtl="0">
            <a:lnSpc>
              <a:spcPct val="90000"/>
            </a:lnSpc>
            <a:spcBef>
              <a:spcPct val="0"/>
            </a:spcBef>
            <a:spcAft>
              <a:spcPct val="35000"/>
            </a:spcAft>
            <a:buNone/>
          </a:pPr>
          <a:r>
            <a:rPr lang="en-US" sz="1100" kern="1200"/>
            <a:t>(Nov </a:t>
          </a:r>
          <a:r>
            <a:rPr lang="en-US" sz="1100" kern="1200">
              <a:latin typeface="Calibri Light"/>
            </a:rPr>
            <a:t>2024 </a:t>
          </a:r>
          <a:r>
            <a:rPr lang="en-US" sz="1100" kern="1200"/>
            <a:t>– Jan 2025)</a:t>
          </a:r>
        </a:p>
      </dsp:txBody>
      <dsp:txXfrm>
        <a:off x="7150625" y="0"/>
        <a:ext cx="1701833" cy="771699"/>
      </dsp:txXfrm>
    </dsp:sp>
    <dsp:sp modelId="{7466B770-21E1-47C0-B569-FCCC4F608F53}">
      <dsp:nvSpPr>
        <dsp:cNvPr id="0" name=""/>
        <dsp:cNvSpPr/>
      </dsp:nvSpPr>
      <dsp:spPr>
        <a:xfrm>
          <a:off x="7905079"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21E1A-A9AB-4625-BF07-9FC8DCA9A5D3}">
      <dsp:nvSpPr>
        <dsp:cNvPr id="0" name=""/>
        <dsp:cNvSpPr/>
      </dsp:nvSpPr>
      <dsp:spPr>
        <a:xfrm>
          <a:off x="8937550" y="1157549"/>
          <a:ext cx="1701833"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City Council </a:t>
          </a:r>
        </a:p>
        <a:p>
          <a:pPr marL="0" lvl="0" indent="0" algn="ctr" defTabSz="488950">
            <a:lnSpc>
              <a:spcPct val="90000"/>
            </a:lnSpc>
            <a:spcBef>
              <a:spcPct val="0"/>
            </a:spcBef>
            <a:spcAft>
              <a:spcPct val="35000"/>
            </a:spcAft>
            <a:buNone/>
          </a:pPr>
          <a:r>
            <a:rPr lang="en-US" sz="1100" b="1" kern="1200"/>
            <a:t>Informational Update</a:t>
          </a:r>
        </a:p>
        <a:p>
          <a:pPr marL="0" lvl="0" indent="0" algn="ctr" defTabSz="488950">
            <a:lnSpc>
              <a:spcPct val="90000"/>
            </a:lnSpc>
            <a:spcBef>
              <a:spcPct val="0"/>
            </a:spcBef>
            <a:spcAft>
              <a:spcPct val="35000"/>
            </a:spcAft>
            <a:buNone/>
          </a:pPr>
          <a:r>
            <a:rPr lang="en-US" sz="1100" kern="1200"/>
            <a:t>(Nov - Dec 2024)</a:t>
          </a:r>
        </a:p>
      </dsp:txBody>
      <dsp:txXfrm>
        <a:off x="8937550" y="1157549"/>
        <a:ext cx="1701833" cy="771699"/>
      </dsp:txXfrm>
    </dsp:sp>
    <dsp:sp modelId="{D27CE426-BD52-403B-B816-16D9917D40CE}">
      <dsp:nvSpPr>
        <dsp:cNvPr id="0" name=""/>
        <dsp:cNvSpPr/>
      </dsp:nvSpPr>
      <dsp:spPr>
        <a:xfrm>
          <a:off x="9692005"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D9CE6-0855-4BA7-94EB-B4D87679CABE}">
      <dsp:nvSpPr>
        <dsp:cNvPr id="0" name=""/>
        <dsp:cNvSpPr/>
      </dsp:nvSpPr>
      <dsp:spPr>
        <a:xfrm>
          <a:off x="0" y="578774"/>
          <a:ext cx="11040893" cy="77169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DF204-0790-4004-BA98-B20BBA5267FB}">
      <dsp:nvSpPr>
        <dsp:cNvPr id="0" name=""/>
        <dsp:cNvSpPr/>
      </dsp:nvSpPr>
      <dsp:spPr>
        <a:xfrm>
          <a:off x="4366" y="0"/>
          <a:ext cx="1909244"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ts val="0"/>
            </a:spcAft>
            <a:buNone/>
          </a:pPr>
          <a:r>
            <a:rPr lang="en-US" sz="1200" b="1" kern="1200">
              <a:latin typeface="Open Sans" panose="020B0606030504020204" pitchFamily="34" charset="0"/>
              <a:ea typeface="Open Sans" panose="020B0606030504020204" pitchFamily="34" charset="0"/>
              <a:cs typeface="Open Sans" panose="020B0606030504020204" pitchFamily="34" charset="0"/>
            </a:rPr>
            <a:t>Informational Updates</a:t>
          </a:r>
        </a:p>
        <a:p>
          <a:pPr marL="0" lvl="0" indent="0" algn="ctr" defTabSz="533400">
            <a:lnSpc>
              <a:spcPct val="90000"/>
            </a:lnSpc>
            <a:spcBef>
              <a:spcPct val="0"/>
            </a:spcBef>
            <a:spcAft>
              <a:spcPts val="0"/>
            </a:spcAft>
            <a:buNone/>
          </a:pPr>
          <a:r>
            <a:rPr lang="en-US" sz="1200" b="1" kern="1200">
              <a:latin typeface="Open Sans" panose="020B0606030504020204" pitchFamily="34" charset="0"/>
              <a:ea typeface="Open Sans" panose="020B0606030504020204" pitchFamily="34" charset="0"/>
              <a:cs typeface="Open Sans" panose="020B0606030504020204" pitchFamily="34" charset="0"/>
            </a:rPr>
            <a:t>&amp;</a:t>
          </a:r>
        </a:p>
        <a:p>
          <a:pPr marL="0" lvl="0" indent="0" algn="ctr" defTabSz="533400">
            <a:lnSpc>
              <a:spcPct val="90000"/>
            </a:lnSpc>
            <a:spcBef>
              <a:spcPct val="0"/>
            </a:spcBef>
            <a:spcAft>
              <a:spcPts val="0"/>
            </a:spcAft>
            <a:buNone/>
          </a:pPr>
          <a:r>
            <a:rPr lang="en-US" sz="1200" b="1" kern="1200">
              <a:latin typeface="Open Sans" panose="020B0606030504020204" pitchFamily="34" charset="0"/>
              <a:ea typeface="Open Sans" panose="020B0606030504020204" pitchFamily="34" charset="0"/>
              <a:cs typeface="Open Sans" panose="020B0606030504020204" pitchFamily="34" charset="0"/>
            </a:rPr>
            <a:t>Resolution of Support</a:t>
          </a:r>
        </a:p>
        <a:p>
          <a:pPr marL="0" lvl="0" indent="0" algn="ctr" defTabSz="533400">
            <a:lnSpc>
              <a:spcPct val="90000"/>
            </a:lnSpc>
            <a:spcBef>
              <a:spcPct val="0"/>
            </a:spcBef>
            <a:spcAft>
              <a:spcPct val="35000"/>
            </a:spcAft>
            <a:buNone/>
          </a:pPr>
          <a:r>
            <a:rPr lang="en-US" sz="1200" kern="1200">
              <a:latin typeface="Open Sans" panose="020B0606030504020204" pitchFamily="34" charset="0"/>
              <a:ea typeface="Open Sans" panose="020B0606030504020204" pitchFamily="34" charset="0"/>
              <a:cs typeface="Open Sans" panose="020B0606030504020204" pitchFamily="34" charset="0"/>
            </a:rPr>
            <a:t>(Nov - Dec 2024)</a:t>
          </a:r>
        </a:p>
      </dsp:txBody>
      <dsp:txXfrm>
        <a:off x="4366" y="0"/>
        <a:ext cx="1909244" cy="771699"/>
      </dsp:txXfrm>
    </dsp:sp>
    <dsp:sp modelId="{4A6E6152-4D70-4EE2-9A36-61943B8928DC}">
      <dsp:nvSpPr>
        <dsp:cNvPr id="0" name=""/>
        <dsp:cNvSpPr/>
      </dsp:nvSpPr>
      <dsp:spPr>
        <a:xfrm>
          <a:off x="862526"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78E055-2FE7-4BFE-8EEE-657ECA6338DA}">
      <dsp:nvSpPr>
        <dsp:cNvPr id="0" name=""/>
        <dsp:cNvSpPr/>
      </dsp:nvSpPr>
      <dsp:spPr>
        <a:xfrm>
          <a:off x="2009073" y="1157549"/>
          <a:ext cx="1909244"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ts val="0"/>
            </a:spcAft>
            <a:buNone/>
          </a:pPr>
          <a:r>
            <a:rPr lang="en-US" sz="1200" b="1" kern="1200">
              <a:latin typeface="Open Sans" panose="020B0606030504020204" pitchFamily="34" charset="0"/>
              <a:ea typeface="Open Sans" panose="020B0606030504020204" pitchFamily="34" charset="0"/>
              <a:cs typeface="Open Sans" panose="020B0606030504020204" pitchFamily="34" charset="0"/>
            </a:rPr>
            <a:t>Present Cost-of-Service Study and Fee Schedules to Enviro Committee</a:t>
          </a:r>
        </a:p>
        <a:p>
          <a:pPr marL="0" lvl="0" indent="0" algn="ctr" defTabSz="533400">
            <a:lnSpc>
              <a:spcPct val="90000"/>
            </a:lnSpc>
            <a:spcBef>
              <a:spcPct val="0"/>
            </a:spcBef>
            <a:spcAft>
              <a:spcPts val="0"/>
            </a:spcAft>
            <a:buNone/>
          </a:pPr>
          <a:r>
            <a:rPr lang="en-US" sz="1200" kern="1200">
              <a:latin typeface="Open Sans" panose="020B0606030504020204" pitchFamily="34" charset="0"/>
              <a:ea typeface="Open Sans" panose="020B0606030504020204" pitchFamily="34" charset="0"/>
              <a:cs typeface="Open Sans" panose="020B0606030504020204" pitchFamily="34" charset="0"/>
            </a:rPr>
            <a:t>(Feb 2025)</a:t>
          </a:r>
        </a:p>
      </dsp:txBody>
      <dsp:txXfrm>
        <a:off x="2009073" y="1157549"/>
        <a:ext cx="1909244" cy="771699"/>
      </dsp:txXfrm>
    </dsp:sp>
    <dsp:sp modelId="{95DAE4D7-FFA9-4393-BEA5-B1CF451BF6A0}">
      <dsp:nvSpPr>
        <dsp:cNvPr id="0" name=""/>
        <dsp:cNvSpPr/>
      </dsp:nvSpPr>
      <dsp:spPr>
        <a:xfrm>
          <a:off x="2867232"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DECFC-9B54-4C66-B2AB-D7E51970C6E4}">
      <dsp:nvSpPr>
        <dsp:cNvPr id="0" name=""/>
        <dsp:cNvSpPr/>
      </dsp:nvSpPr>
      <dsp:spPr>
        <a:xfrm>
          <a:off x="4013779" y="0"/>
          <a:ext cx="1909244"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ts val="0"/>
            </a:spcAft>
            <a:buNone/>
          </a:pPr>
          <a:r>
            <a:rPr lang="en-US" sz="1200" b="1" kern="1200">
              <a:latin typeface="Open Sans" panose="020B0606030504020204" pitchFamily="34" charset="0"/>
              <a:ea typeface="Open Sans" panose="020B0606030504020204" pitchFamily="34" charset="0"/>
              <a:cs typeface="Open Sans" panose="020B0606030504020204" pitchFamily="34" charset="0"/>
            </a:rPr>
            <a:t>Present Cost-of-Service Study and Fee Schedules to full City Council</a:t>
          </a:r>
        </a:p>
        <a:p>
          <a:pPr marL="0" lvl="0" indent="0" algn="ctr" defTabSz="533400">
            <a:lnSpc>
              <a:spcPct val="90000"/>
            </a:lnSpc>
            <a:spcBef>
              <a:spcPct val="0"/>
            </a:spcBef>
            <a:spcAft>
              <a:spcPct val="35000"/>
            </a:spcAft>
            <a:buNone/>
          </a:pPr>
          <a:r>
            <a:rPr lang="en-US" sz="1200" kern="1200">
              <a:latin typeface="Open Sans" panose="020B0606030504020204" pitchFamily="34" charset="0"/>
              <a:ea typeface="Open Sans" panose="020B0606030504020204" pitchFamily="34" charset="0"/>
              <a:cs typeface="Open Sans" panose="020B0606030504020204" pitchFamily="34" charset="0"/>
            </a:rPr>
            <a:t>(March 2025)</a:t>
          </a:r>
        </a:p>
      </dsp:txBody>
      <dsp:txXfrm>
        <a:off x="4013779" y="0"/>
        <a:ext cx="1909244" cy="771699"/>
      </dsp:txXfrm>
    </dsp:sp>
    <dsp:sp modelId="{77AFDC01-C2FF-442D-904B-C276D529D646}">
      <dsp:nvSpPr>
        <dsp:cNvPr id="0" name=""/>
        <dsp:cNvSpPr/>
      </dsp:nvSpPr>
      <dsp:spPr>
        <a:xfrm>
          <a:off x="4871939"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B67243-2F57-485A-B2E9-8E51C063C79E}">
      <dsp:nvSpPr>
        <dsp:cNvPr id="0" name=""/>
        <dsp:cNvSpPr/>
      </dsp:nvSpPr>
      <dsp:spPr>
        <a:xfrm>
          <a:off x="6018486" y="1157549"/>
          <a:ext cx="1909244"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ts val="0"/>
            </a:spcAft>
            <a:buNone/>
          </a:pPr>
          <a:r>
            <a:rPr lang="en-US" sz="1200" b="1" kern="1200">
              <a:latin typeface="Open Sans" panose="020B0606030504020204" pitchFamily="34" charset="0"/>
              <a:ea typeface="Open Sans" panose="020B0606030504020204" pitchFamily="34" charset="0"/>
              <a:cs typeface="Open Sans" panose="020B0606030504020204" pitchFamily="34" charset="0"/>
            </a:rPr>
            <a:t>Final Council Vote</a:t>
          </a:r>
        </a:p>
        <a:p>
          <a:pPr marL="0" lvl="0" indent="0" algn="ctr" defTabSz="533400">
            <a:lnSpc>
              <a:spcPct val="90000"/>
            </a:lnSpc>
            <a:spcBef>
              <a:spcPct val="0"/>
            </a:spcBef>
            <a:spcAft>
              <a:spcPts val="0"/>
            </a:spcAft>
            <a:buNone/>
          </a:pPr>
          <a:r>
            <a:rPr lang="en-US" sz="1200" kern="1200">
              <a:latin typeface="Open Sans" panose="020B0606030504020204" pitchFamily="34" charset="0"/>
              <a:ea typeface="Open Sans" panose="020B0606030504020204" pitchFamily="34" charset="0"/>
              <a:cs typeface="Open Sans" panose="020B0606030504020204" pitchFamily="34" charset="0"/>
            </a:rPr>
            <a:t>(June 2025)</a:t>
          </a:r>
        </a:p>
      </dsp:txBody>
      <dsp:txXfrm>
        <a:off x="6018486" y="1157549"/>
        <a:ext cx="1909244" cy="771699"/>
      </dsp:txXfrm>
    </dsp:sp>
    <dsp:sp modelId="{B846589B-5595-48A8-8CD0-239E7B484125}">
      <dsp:nvSpPr>
        <dsp:cNvPr id="0" name=""/>
        <dsp:cNvSpPr/>
      </dsp:nvSpPr>
      <dsp:spPr>
        <a:xfrm>
          <a:off x="6876645"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71B35-4B20-4625-A30E-B60E5C0BE139}">
      <dsp:nvSpPr>
        <dsp:cNvPr id="0" name=""/>
        <dsp:cNvSpPr/>
      </dsp:nvSpPr>
      <dsp:spPr>
        <a:xfrm>
          <a:off x="8023192" y="0"/>
          <a:ext cx="1909244" cy="7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ts val="0"/>
            </a:spcAft>
            <a:buNone/>
          </a:pPr>
          <a:r>
            <a:rPr lang="en-US" sz="1200" b="1" kern="1200">
              <a:latin typeface="Open Sans" panose="020B0606030504020204" pitchFamily="34" charset="0"/>
              <a:ea typeface="Open Sans" panose="020B0606030504020204" pitchFamily="34" charset="0"/>
              <a:cs typeface="Open Sans" panose="020B0606030504020204" pitchFamily="34" charset="0"/>
            </a:rPr>
            <a:t>Earliest Fee Effective Date</a:t>
          </a:r>
        </a:p>
        <a:p>
          <a:pPr marL="0" lvl="0" indent="0" algn="ctr" defTabSz="533400">
            <a:lnSpc>
              <a:spcPct val="90000"/>
            </a:lnSpc>
            <a:spcBef>
              <a:spcPct val="0"/>
            </a:spcBef>
            <a:spcAft>
              <a:spcPts val="0"/>
            </a:spcAft>
            <a:buNone/>
          </a:pPr>
          <a:r>
            <a:rPr lang="en-US" sz="1200" b="1" kern="1200">
              <a:latin typeface="Open Sans" panose="020B0606030504020204" pitchFamily="34" charset="0"/>
              <a:ea typeface="Open Sans" panose="020B0606030504020204" pitchFamily="34" charset="0"/>
              <a:cs typeface="Open Sans" panose="020B0606030504020204" pitchFamily="34" charset="0"/>
            </a:rPr>
            <a:t>&amp;</a:t>
          </a:r>
        </a:p>
        <a:p>
          <a:pPr marL="0" lvl="0" indent="0" algn="ctr" defTabSz="533400">
            <a:lnSpc>
              <a:spcPct val="90000"/>
            </a:lnSpc>
            <a:spcBef>
              <a:spcPct val="0"/>
            </a:spcBef>
            <a:spcAft>
              <a:spcPts val="0"/>
            </a:spcAft>
            <a:buNone/>
          </a:pPr>
          <a:r>
            <a:rPr lang="en-US" sz="1200" b="1" kern="1200">
              <a:latin typeface="Open Sans" panose="020B0606030504020204" pitchFamily="34" charset="0"/>
              <a:ea typeface="Open Sans" panose="020B0606030504020204" pitchFamily="34" charset="0"/>
              <a:cs typeface="Open Sans" panose="020B0606030504020204" pitchFamily="34" charset="0"/>
            </a:rPr>
            <a:t>Customer Portal Go Live</a:t>
          </a:r>
        </a:p>
        <a:p>
          <a:pPr marL="0" lvl="0" indent="0" algn="ctr" defTabSz="533400">
            <a:lnSpc>
              <a:spcPct val="90000"/>
            </a:lnSpc>
            <a:spcBef>
              <a:spcPct val="0"/>
            </a:spcBef>
            <a:spcAft>
              <a:spcPts val="0"/>
            </a:spcAft>
            <a:buNone/>
          </a:pPr>
          <a:r>
            <a:rPr lang="en-US" sz="1200" kern="1200">
              <a:latin typeface="Open Sans" panose="020B0606030504020204" pitchFamily="34" charset="0"/>
              <a:ea typeface="Open Sans" panose="020B0606030504020204" pitchFamily="34" charset="0"/>
              <a:cs typeface="Open Sans" panose="020B0606030504020204" pitchFamily="34" charset="0"/>
            </a:rPr>
            <a:t>(July 2025)</a:t>
          </a:r>
        </a:p>
      </dsp:txBody>
      <dsp:txXfrm>
        <a:off x="8023192" y="0"/>
        <a:ext cx="1909244" cy="771699"/>
      </dsp:txXfrm>
    </dsp:sp>
    <dsp:sp modelId="{896B7C77-A9AE-4E92-93A5-5EA66725F9D8}">
      <dsp:nvSpPr>
        <dsp:cNvPr id="0" name=""/>
        <dsp:cNvSpPr/>
      </dsp:nvSpPr>
      <dsp:spPr>
        <a:xfrm>
          <a:off x="8881352" y="868162"/>
          <a:ext cx="192924" cy="1929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439C06CF-E0B2-42EF-850B-425F22A7F30F}" type="datetimeFigureOut">
              <a:rPr lang="en-US" smtClean="0"/>
              <a:t>1/16/2025</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0A474BD1-6C5C-485C-80E4-E450D5E5E526}" type="slidenum">
              <a:rPr lang="en-US" smtClean="0"/>
              <a:t>‹#›</a:t>
            </a:fld>
            <a:endParaRPr lang="en-US"/>
          </a:p>
        </p:txBody>
      </p:sp>
    </p:spTree>
    <p:extLst>
      <p:ext uri="{BB962C8B-B14F-4D97-AF65-F5344CB8AC3E}">
        <p14:creationId xmlns:p14="http://schemas.microsoft.com/office/powerpoint/2010/main" val="715444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 Present</a:t>
            </a:r>
          </a:p>
          <a:p>
            <a:endParaRPr lang="en-US">
              <a:cs typeface="Calibri"/>
            </a:endParaRPr>
          </a:p>
        </p:txBody>
      </p:sp>
      <p:sp>
        <p:nvSpPr>
          <p:cNvPr id="4" name="Slide Number Placeholder 3"/>
          <p:cNvSpPr>
            <a:spLocks noGrp="1"/>
          </p:cNvSpPr>
          <p:nvPr>
            <p:ph type="sldNum" sz="quarter" idx="5"/>
          </p:nvPr>
        </p:nvSpPr>
        <p:spPr/>
        <p:txBody>
          <a:bodyPr/>
          <a:lstStyle/>
          <a:p>
            <a:fld id="{4C195B69-70C5-4B18-AC73-F245153011C8}" type="slidenum">
              <a:rPr lang="en-US"/>
              <a:t>2</a:t>
            </a:fld>
            <a:endParaRPr lang="en-US"/>
          </a:p>
        </p:txBody>
      </p:sp>
    </p:spTree>
    <p:extLst>
      <p:ext uri="{BB962C8B-B14F-4D97-AF65-F5344CB8AC3E}">
        <p14:creationId xmlns:p14="http://schemas.microsoft.com/office/powerpoint/2010/main" val="2988906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74BD1-6C5C-485C-80E4-E450D5E5E526}" type="slidenum">
              <a:rPr lang="en-US" smtClean="0"/>
              <a:t>13</a:t>
            </a:fld>
            <a:endParaRPr lang="en-US"/>
          </a:p>
        </p:txBody>
      </p:sp>
    </p:spTree>
    <p:extLst>
      <p:ext uri="{BB962C8B-B14F-4D97-AF65-F5344CB8AC3E}">
        <p14:creationId xmlns:p14="http://schemas.microsoft.com/office/powerpoint/2010/main" val="182468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74BD1-6C5C-485C-80E4-E450D5E5E526}" type="slidenum">
              <a:rPr lang="en-US" smtClean="0"/>
              <a:t>14</a:t>
            </a:fld>
            <a:endParaRPr lang="en-US"/>
          </a:p>
        </p:txBody>
      </p:sp>
    </p:spTree>
    <p:extLst>
      <p:ext uri="{BB962C8B-B14F-4D97-AF65-F5344CB8AC3E}">
        <p14:creationId xmlns:p14="http://schemas.microsoft.com/office/powerpoint/2010/main" val="56723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C+S Present</a:t>
            </a:r>
            <a:endParaRPr lang="en-US"/>
          </a:p>
          <a:p>
            <a:endParaRPr lang="en-US"/>
          </a:p>
          <a:p>
            <a:r>
              <a:rPr lang="en-US"/>
              <a:t>San Diego Municipal Code 66.0127</a:t>
            </a:r>
            <a:endParaRPr lang="en-US">
              <a:ea typeface="Calibri"/>
              <a:cs typeface="Calibri"/>
            </a:endParaRPr>
          </a:p>
          <a:p>
            <a:pPr marL="288893" indent="-288893">
              <a:lnSpc>
                <a:spcPct val="90000"/>
              </a:lnSpc>
              <a:spcBef>
                <a:spcPts val="1011"/>
              </a:spcBef>
              <a:buFont typeface="Arial,Sans-Serif"/>
              <a:buChar char="•"/>
            </a:pPr>
            <a:r>
              <a:rPr lang="en-US"/>
              <a:t>Residential property means a single-family residential property or a multifamily residential property, </a:t>
            </a:r>
            <a:r>
              <a:rPr lang="en-US" b="1"/>
              <a:t>with up to four residences on a single lot</a:t>
            </a:r>
            <a:r>
              <a:rPr lang="en-US"/>
              <a:t>, that meets City requirements for ESD collection services. </a:t>
            </a:r>
            <a:endParaRPr lang="en-US">
              <a:cs typeface="Calibri"/>
            </a:endParaRPr>
          </a:p>
        </p:txBody>
      </p:sp>
      <p:sp>
        <p:nvSpPr>
          <p:cNvPr id="4" name="Slide Number Placeholder 3"/>
          <p:cNvSpPr>
            <a:spLocks noGrp="1"/>
          </p:cNvSpPr>
          <p:nvPr>
            <p:ph type="sldNum" sz="quarter" idx="5"/>
          </p:nvPr>
        </p:nvSpPr>
        <p:spPr/>
        <p:txBody>
          <a:bodyPr/>
          <a:lstStyle/>
          <a:p>
            <a:fld id="{4C195B69-70C5-4B18-AC73-F245153011C8}" type="slidenum">
              <a:t>3</a:t>
            </a:fld>
            <a:endParaRPr lang="en-US"/>
          </a:p>
        </p:txBody>
      </p:sp>
    </p:spTree>
    <p:extLst>
      <p:ext uri="{BB962C8B-B14F-4D97-AF65-F5344CB8AC3E}">
        <p14:creationId xmlns:p14="http://schemas.microsoft.com/office/powerpoint/2010/main" val="193008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 Present</a:t>
            </a:r>
          </a:p>
          <a:p>
            <a:endParaRPr lang="en-US">
              <a:cs typeface="Calibri"/>
            </a:endParaRPr>
          </a:p>
        </p:txBody>
      </p:sp>
      <p:sp>
        <p:nvSpPr>
          <p:cNvPr id="4" name="Slide Number Placeholder 3"/>
          <p:cNvSpPr>
            <a:spLocks noGrp="1"/>
          </p:cNvSpPr>
          <p:nvPr>
            <p:ph type="sldNum" sz="quarter" idx="5"/>
          </p:nvPr>
        </p:nvSpPr>
        <p:spPr/>
        <p:txBody>
          <a:bodyPr/>
          <a:lstStyle/>
          <a:p>
            <a:fld id="{4C195B69-70C5-4B18-AC73-F245153011C8}" type="slidenum">
              <a:rPr lang="en-US"/>
              <a:t>4</a:t>
            </a:fld>
            <a:endParaRPr lang="en-US"/>
          </a:p>
        </p:txBody>
      </p:sp>
    </p:spTree>
    <p:extLst>
      <p:ext uri="{BB962C8B-B14F-4D97-AF65-F5344CB8AC3E}">
        <p14:creationId xmlns:p14="http://schemas.microsoft.com/office/powerpoint/2010/main" val="274896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buNone/>
            </a:pPr>
            <a:r>
              <a:rPr lang="en-US" b="1">
                <a:latin typeface="Open Sans"/>
                <a:ea typeface="Open Sans"/>
                <a:cs typeface="Open Sans"/>
              </a:rPr>
              <a:t>Three Rounds</a:t>
            </a:r>
            <a:r>
              <a:rPr lang="en-US">
                <a:latin typeface="Open Sans"/>
                <a:ea typeface="Open Sans"/>
                <a:cs typeface="Open Sans"/>
              </a:rPr>
              <a:t>:</a:t>
            </a:r>
          </a:p>
          <a:p>
            <a:pPr lvl="0"/>
            <a:r>
              <a:rPr lang="en-US">
                <a:latin typeface="Open Sans"/>
                <a:ea typeface="Open Sans"/>
                <a:cs typeface="Open Sans"/>
              </a:rPr>
              <a:t>27 in-person public meetings</a:t>
            </a:r>
            <a:r>
              <a:rPr lang="en-US">
                <a:latin typeface="+mn-lt"/>
                <a:ea typeface="+mn-ea"/>
                <a:cs typeface="+mn-cs"/>
              </a:rPr>
              <a:t>: </a:t>
            </a:r>
            <a:r>
              <a:rPr lang="en-US">
                <a:latin typeface="Open Sans"/>
                <a:ea typeface="Open Sans"/>
                <a:cs typeface="Open Sans"/>
              </a:rPr>
              <a:t>3 in each Council District,</a:t>
            </a:r>
            <a:r>
              <a:rPr lang="en-US">
                <a:latin typeface="+mn-lt"/>
                <a:ea typeface="+mn-ea"/>
                <a:cs typeface="+mn-cs"/>
              </a:rPr>
              <a:t> </a:t>
            </a:r>
            <a:r>
              <a:rPr lang="en-US">
                <a:latin typeface="Open Sans"/>
                <a:ea typeface="Open Sans"/>
                <a:cs typeface="Open Sans"/>
              </a:rPr>
              <a:t>Summer, Fall, Spring, 3 virtual meetings </a:t>
            </a:r>
          </a:p>
          <a:p>
            <a:pPr lvl="0" rtl="0"/>
            <a:r>
              <a:rPr lang="en-US">
                <a:latin typeface="Open Sans"/>
                <a:ea typeface="Open Sans"/>
                <a:cs typeface="Open Sans"/>
              </a:rPr>
              <a:t>Translation and interpretation services offered along with requested accommodations</a:t>
            </a:r>
          </a:p>
          <a:p>
            <a:pPr lvl="0" rtl="0"/>
            <a:r>
              <a:rPr lang="en-US">
                <a:latin typeface="Open Sans"/>
                <a:ea typeface="Open Sans"/>
                <a:cs typeface="Open Sans"/>
              </a:rPr>
              <a:t>Other outreach: Questionnaire, flyers, pop-up events, community presentations, social media, and more</a:t>
            </a:r>
          </a:p>
          <a:p>
            <a:pPr marL="346672" indent="-346672">
              <a:buFont typeface="Arial"/>
              <a:buChar char="•"/>
              <a:tabLst>
                <a:tab pos="924458" algn="l"/>
              </a:tabLst>
            </a:pPr>
            <a:endParaRPr lang="en-US">
              <a:latin typeface="Open Sans"/>
              <a:ea typeface="+mn-lt"/>
              <a:cs typeface="+mn-lt"/>
            </a:endParaRPr>
          </a:p>
          <a:p>
            <a:pPr rtl="0" fontAlgn="base"/>
            <a:r>
              <a:rPr lang="en-US" b="1"/>
              <a:t>Round 1 -  July/September 2024: </a:t>
            </a:r>
            <a:r>
              <a:rPr lang="en-US"/>
              <a:t>​</a:t>
            </a:r>
          </a:p>
          <a:p>
            <a:pPr rtl="0" fontAlgn="base"/>
            <a:r>
              <a:rPr lang="en-US" b="1" i="1"/>
              <a:t>Inform </a:t>
            </a:r>
            <a:r>
              <a:rPr lang="en-US"/>
              <a:t>constituents about background, context, and COSS process.​</a:t>
            </a:r>
          </a:p>
          <a:p>
            <a:pPr rtl="0" fontAlgn="base"/>
            <a:r>
              <a:rPr lang="en-US" b="1" i="1"/>
              <a:t>Consult</a:t>
            </a:r>
            <a:r>
              <a:rPr lang="en-US"/>
              <a:t> with constituents to learn their likes and dislikes with current services, priorities for residential waste and recycling service, financial assistance.</a:t>
            </a:r>
          </a:p>
          <a:p>
            <a:pPr rtl="0" fontAlgn="base"/>
            <a:endParaRPr lang="en-US"/>
          </a:p>
          <a:p>
            <a:pPr rtl="0" fontAlgn="base"/>
            <a:r>
              <a:rPr lang="en-US" b="1"/>
              <a:t>Round 2 – November/December 2024: </a:t>
            </a:r>
            <a:r>
              <a:rPr lang="en-US"/>
              <a:t>​</a:t>
            </a:r>
          </a:p>
          <a:p>
            <a:pPr rtl="0" fontAlgn="base"/>
            <a:r>
              <a:rPr lang="en-US" b="1" i="1"/>
              <a:t>Inform </a:t>
            </a:r>
            <a:r>
              <a:rPr lang="en-US"/>
              <a:t>constituents about results.​</a:t>
            </a:r>
          </a:p>
          <a:p>
            <a:pPr rtl="0" fontAlgn="base"/>
            <a:r>
              <a:rPr lang="en-US" b="1" i="1"/>
              <a:t>Consult</a:t>
            </a:r>
            <a:r>
              <a:rPr lang="en-US"/>
              <a:t> with constituents about preferred services and price points for options.</a:t>
            </a:r>
          </a:p>
          <a:p>
            <a:pPr rtl="0" fontAlgn="base"/>
            <a:endParaRPr lang="en-US"/>
          </a:p>
          <a:p>
            <a:pPr rtl="0" fontAlgn="base"/>
            <a:r>
              <a:rPr lang="en-US" b="1"/>
              <a:t>Round 3 -  March/April 2025: </a:t>
            </a:r>
            <a:r>
              <a:rPr lang="en-US"/>
              <a:t>​</a:t>
            </a:r>
          </a:p>
          <a:p>
            <a:pPr rtl="0" fontAlgn="base"/>
            <a:r>
              <a:rPr lang="en-US" b="1" i="1"/>
              <a:t>Inform </a:t>
            </a:r>
            <a:r>
              <a:rPr lang="en-US"/>
              <a:t>constituents about study conclusions and Council decisions.​</a:t>
            </a:r>
          </a:p>
          <a:p>
            <a:pPr rtl="0" fontAlgn="base"/>
            <a:r>
              <a:rPr lang="en-US" b="1" i="1"/>
              <a:t>Consult</a:t>
            </a:r>
            <a:r>
              <a:rPr lang="en-US"/>
              <a:t> with constituents about service enrollment and roll-out.</a:t>
            </a:r>
          </a:p>
          <a:p>
            <a:pPr rtl="0" fontAlgn="base"/>
            <a:endParaRPr lang="en-US"/>
          </a:p>
          <a:p>
            <a:pPr marL="346672" indent="-346672">
              <a:buFont typeface="Arial"/>
              <a:buChar char="•"/>
              <a:tabLst>
                <a:tab pos="924458" algn="l"/>
              </a:tabLst>
            </a:pPr>
            <a:endParaRPr lang="en-US">
              <a:latin typeface="Open Sans"/>
              <a:ea typeface="Calibri"/>
              <a:cs typeface="Arial"/>
            </a:endParaRPr>
          </a:p>
        </p:txBody>
      </p:sp>
      <p:sp>
        <p:nvSpPr>
          <p:cNvPr id="4" name="Slide Number Placeholder 3"/>
          <p:cNvSpPr>
            <a:spLocks noGrp="1"/>
          </p:cNvSpPr>
          <p:nvPr>
            <p:ph type="sldNum" sz="quarter" idx="5"/>
          </p:nvPr>
        </p:nvSpPr>
        <p:spPr/>
        <p:txBody>
          <a:bodyPr/>
          <a:lstStyle/>
          <a:p>
            <a:fld id="{0A474BD1-6C5C-485C-80E4-E450D5E5E526}" type="slidenum">
              <a:rPr lang="en-US" smtClean="0"/>
              <a:t>5</a:t>
            </a:fld>
            <a:endParaRPr lang="en-US"/>
          </a:p>
        </p:txBody>
      </p:sp>
    </p:spTree>
    <p:extLst>
      <p:ext uri="{BB962C8B-B14F-4D97-AF65-F5344CB8AC3E}">
        <p14:creationId xmlns:p14="http://schemas.microsoft.com/office/powerpoint/2010/main" val="42174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t>Outreach &amp; Engagement was designed to elevate all voices and meet people where they are – providing them meaningful opportunities to participate and co-create with us</a:t>
            </a:r>
          </a:p>
          <a:p>
            <a:pPr defTabSz="924458">
              <a:defRPr/>
            </a:pPr>
            <a:endParaRPr lang="en-US"/>
          </a:p>
          <a:p>
            <a:pPr defTabSz="924458">
              <a:defRPr/>
            </a:pPr>
            <a:r>
              <a:rPr lang="en-US"/>
              <a:t>Insights through multiple means aligned, including direct conversations, hand-written notes, dot-voting, electronic questionnaire </a:t>
            </a:r>
          </a:p>
          <a:p>
            <a:pPr defTabSz="924458">
              <a:defRPr/>
            </a:pPr>
            <a:endParaRPr lang="en-US"/>
          </a:p>
          <a:p>
            <a:endParaRPr lang="en-US"/>
          </a:p>
          <a:p>
            <a:pPr rtl="0" fontAlgn="base"/>
            <a:r>
              <a:rPr lang="en-US" b="1"/>
              <a:t>Educational website </a:t>
            </a:r>
            <a:r>
              <a:rPr lang="en-US"/>
              <a:t>– we will create a website with information on meetings and links to materials. ​</a:t>
            </a:r>
          </a:p>
          <a:p>
            <a:pPr rtl="0" fontAlgn="base"/>
            <a:r>
              <a:rPr lang="en-US" b="1"/>
              <a:t>Public meetings</a:t>
            </a:r>
            <a:r>
              <a:rPr lang="en-US"/>
              <a:t> – we will host public meetings in each Council District – we will go over this plan in a few slides.​</a:t>
            </a:r>
          </a:p>
          <a:p>
            <a:pPr rtl="0" fontAlgn="base"/>
            <a:r>
              <a:rPr lang="en-US" b="1"/>
              <a:t>Translation and interpretation services </a:t>
            </a:r>
            <a:r>
              <a:rPr lang="en-US"/>
              <a:t>– these will be in place to ensure maximum accessibility for all audiences.​</a:t>
            </a:r>
          </a:p>
          <a:p>
            <a:pPr rtl="0" fontAlgn="base"/>
            <a:r>
              <a:rPr lang="en-US" b="1"/>
              <a:t>Community Based Organization identification and engagement </a:t>
            </a:r>
            <a:r>
              <a:rPr lang="en-US"/>
              <a:t>– this is a separate effort from our upcoming community meetings that we will be hosting. We will engage with community-based organizations to solicit feedback from underserved or disadvantaged communities. Working with CBOs will allow us to get a cultural competency review of our materials we are sharing, give us face time with speaking with their key community leaders, and allow us to get their feedback on our surveys that we will deploy throughout the Cost of Service study project.​</a:t>
            </a:r>
          </a:p>
          <a:p>
            <a:pPr rtl="0" fontAlgn="base"/>
            <a:r>
              <a:rPr lang="en-US" b="1"/>
              <a:t>Focus groups </a:t>
            </a:r>
            <a:r>
              <a:rPr lang="en-US"/>
              <a:t>– We will utilize focus groups to receive in-depth feedback from community members on their service preferences, improvements, perceptions, and other questions that will help inform the cost-of-service study recommendations. ​</a:t>
            </a:r>
          </a:p>
          <a:p>
            <a:pPr rtl="0" fontAlgn="base"/>
            <a:r>
              <a:rPr lang="en-US" b="1"/>
              <a:t>Equity Atlas, stakeholder analysis and community analytics reporting </a:t>
            </a:r>
            <a:r>
              <a:rPr lang="en-US"/>
              <a:t>– We created a GIS map called the Equity Atlas and this allows us to access key demographic information for each Council District. This information allows us to identify key community-based organizations in “hard to reach” areas and design tailored strategies to better capture participation with hard to reach or disadvantaged communities for our upcoming community meetings. ​</a:t>
            </a:r>
          </a:p>
          <a:p>
            <a:pPr rtl="0" fontAlgn="base"/>
            <a:r>
              <a:rPr lang="en-US" b="1"/>
              <a:t>Surveys to gauge public sentiment and preferences</a:t>
            </a:r>
            <a:r>
              <a:rPr lang="en-US"/>
              <a:t> – We will use surveys to reach out to CBOs to get their interest in participating in meetings with us. We will also deploy a survey at community meetings, separate from CBO engagement. That survey will ask questions about their service preferences and their recommendations for improvement and perceptions about trash services.​</a:t>
            </a:r>
          </a:p>
          <a:p>
            <a:pPr rtl="0" fontAlgn="base"/>
            <a:r>
              <a:rPr lang="en-US" b="1"/>
              <a:t>Community event participation </a:t>
            </a:r>
            <a:r>
              <a:rPr lang="en-US"/>
              <a:t>– We will come to where the community is by attending community events.​</a:t>
            </a:r>
          </a:p>
          <a:p>
            <a:pPr rtl="0" fontAlgn="base"/>
            <a:r>
              <a:rPr lang="en-US" b="1"/>
              <a:t>Videography, infographics and social media </a:t>
            </a:r>
            <a:r>
              <a:rPr lang="en-US"/>
              <a:t>– We will have a video that will explain what the Cost of Service study is, what we are doing, what we are asking the community for, and more. We will put together social media posts that advertise where our community meetings will be hosted, what feedback we are looking for, and more. We would love to have Council Office participation in our community meetings as well. Our infographics will help visually explain our project.​</a:t>
            </a:r>
          </a:p>
          <a:p>
            <a:pPr rtl="0" fontAlgn="base"/>
            <a:r>
              <a:rPr lang="en-US" b="1"/>
              <a:t>Informational materials </a:t>
            </a:r>
            <a:r>
              <a:rPr lang="en-US"/>
              <a:t>– We will create informational materials about the Cost of Service study project, which include fact sheets, FAQs, and more. This will help the public understand what Measure B is, what we are evaluating as part of the Cost of Service study, and what feedback we want from the community.</a:t>
            </a:r>
          </a:p>
          <a:p>
            <a:endParaRPr lang="en-US"/>
          </a:p>
        </p:txBody>
      </p:sp>
      <p:sp>
        <p:nvSpPr>
          <p:cNvPr id="4" name="Slide Number Placeholder 3"/>
          <p:cNvSpPr>
            <a:spLocks noGrp="1"/>
          </p:cNvSpPr>
          <p:nvPr>
            <p:ph type="sldNum" sz="quarter" idx="5"/>
          </p:nvPr>
        </p:nvSpPr>
        <p:spPr/>
        <p:txBody>
          <a:bodyPr/>
          <a:lstStyle/>
          <a:p>
            <a:fld id="{0A474BD1-6C5C-485C-80E4-E450D5E5E526}" type="slidenum">
              <a:rPr lang="en-US" smtClean="0"/>
              <a:t>6</a:t>
            </a:fld>
            <a:endParaRPr lang="en-US"/>
          </a:p>
        </p:txBody>
      </p:sp>
    </p:spTree>
    <p:extLst>
      <p:ext uri="{BB962C8B-B14F-4D97-AF65-F5344CB8AC3E}">
        <p14:creationId xmlns:p14="http://schemas.microsoft.com/office/powerpoint/2010/main" val="42666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t>Outreach &amp; Engagement was designed to elevate all voices and meet people where they are – providing them meaningful opportunities to participate and co-create with us</a:t>
            </a:r>
          </a:p>
          <a:p>
            <a:pPr defTabSz="924458">
              <a:defRPr/>
            </a:pPr>
            <a:endParaRPr lang="en-US"/>
          </a:p>
          <a:p>
            <a:pPr defTabSz="924458">
              <a:defRPr/>
            </a:pPr>
            <a:r>
              <a:rPr lang="en-US"/>
              <a:t>Insights through multiple means aligned, including direct conversations, hand-written notes, dot-voting, electronic questionnaire </a:t>
            </a:r>
          </a:p>
          <a:p>
            <a:pPr defTabSz="924458">
              <a:defRPr/>
            </a:pPr>
            <a:endParaRPr lang="en-US"/>
          </a:p>
          <a:p>
            <a:endParaRPr lang="en-US"/>
          </a:p>
          <a:p>
            <a:pPr rtl="0" fontAlgn="base"/>
            <a:r>
              <a:rPr lang="en-US" b="1"/>
              <a:t>Educational website </a:t>
            </a:r>
            <a:r>
              <a:rPr lang="en-US"/>
              <a:t>– we will create a website with information on meetings and links to materials. ​</a:t>
            </a:r>
          </a:p>
          <a:p>
            <a:pPr rtl="0" fontAlgn="base"/>
            <a:r>
              <a:rPr lang="en-US" b="1"/>
              <a:t>Public meetings</a:t>
            </a:r>
            <a:r>
              <a:rPr lang="en-US"/>
              <a:t> – we will host public meetings in each Council District – we will go over this plan in a few slides.​</a:t>
            </a:r>
          </a:p>
          <a:p>
            <a:pPr rtl="0" fontAlgn="base"/>
            <a:r>
              <a:rPr lang="en-US" b="1"/>
              <a:t>Translation and interpretation services </a:t>
            </a:r>
            <a:r>
              <a:rPr lang="en-US"/>
              <a:t>– these will be in place to ensure maximum accessibility for all audiences.​</a:t>
            </a:r>
          </a:p>
          <a:p>
            <a:pPr rtl="0" fontAlgn="base"/>
            <a:r>
              <a:rPr lang="en-US" b="1"/>
              <a:t>Community Based Organization identification and engagement </a:t>
            </a:r>
            <a:r>
              <a:rPr lang="en-US"/>
              <a:t>– this is a separate effort from our upcoming community meetings that we will be hosting. We will engage with community-based organizations to solicit feedback from underserved or disadvantaged communities. Working with CBOs will allow us to get a cultural competency review of our materials we are sharing, give us face time with speaking with their key community leaders, and allow us to get their feedback on our surveys that we will deploy throughout the Cost of Service study project.​</a:t>
            </a:r>
          </a:p>
          <a:p>
            <a:pPr rtl="0" fontAlgn="base"/>
            <a:r>
              <a:rPr lang="en-US" b="1"/>
              <a:t>Focus groups </a:t>
            </a:r>
            <a:r>
              <a:rPr lang="en-US"/>
              <a:t>– We will utilize focus groups to receive in-depth feedback from community members on their service preferences, improvements, perceptions, and other questions that will help inform the cost-of-service study recommendations. ​</a:t>
            </a:r>
          </a:p>
          <a:p>
            <a:pPr rtl="0" fontAlgn="base"/>
            <a:r>
              <a:rPr lang="en-US" b="1"/>
              <a:t>Equity Atlas, stakeholder analysis and community analytics reporting </a:t>
            </a:r>
            <a:r>
              <a:rPr lang="en-US"/>
              <a:t>– We created a GIS map called the Equity Atlas and this allows us to access key demographic information for each Council District. This information allows us to identify key community-based organizations in “hard to reach” areas and design tailored strategies to better capture participation with hard to reach or disadvantaged communities for our upcoming community meetings. ​</a:t>
            </a:r>
          </a:p>
          <a:p>
            <a:pPr rtl="0" fontAlgn="base"/>
            <a:r>
              <a:rPr lang="en-US" b="1"/>
              <a:t>Surveys to gauge public sentiment and preferences</a:t>
            </a:r>
            <a:r>
              <a:rPr lang="en-US"/>
              <a:t> – We will use surveys to reach out to CBOs to get their interest in participating in meetings with us. We will also deploy a survey at community meetings, separate from CBO engagement. That survey will ask questions about their service preferences and their recommendations for improvement and perceptions about trash services.​</a:t>
            </a:r>
          </a:p>
          <a:p>
            <a:pPr rtl="0" fontAlgn="base"/>
            <a:r>
              <a:rPr lang="en-US" b="1"/>
              <a:t>Community event participation </a:t>
            </a:r>
            <a:r>
              <a:rPr lang="en-US"/>
              <a:t>– We will come to where the community is by attending community events.​</a:t>
            </a:r>
          </a:p>
          <a:p>
            <a:pPr rtl="0" fontAlgn="base"/>
            <a:r>
              <a:rPr lang="en-US" b="1"/>
              <a:t>Videography, infographics and social media </a:t>
            </a:r>
            <a:r>
              <a:rPr lang="en-US"/>
              <a:t>– We will have a video that will explain what the Cost of Service study is, what we are doing, what we are asking the community for, and more. We will put together social media posts that advertise where our community meetings will be hosted, what feedback we are looking for, and more. We would love to have Council Office participation in our community meetings as well. Our infographics will help visually explain our project.​</a:t>
            </a:r>
          </a:p>
          <a:p>
            <a:pPr rtl="0" fontAlgn="base"/>
            <a:r>
              <a:rPr lang="en-US" b="1"/>
              <a:t>Informational materials </a:t>
            </a:r>
            <a:r>
              <a:rPr lang="en-US"/>
              <a:t>– We will create informational materials about the Cost of Service study project, which include fact sheets, FAQs, and more. This will help the public understand what Measure B is, what we are evaluating as part of the Cost of Service study, and what feedback we want from the community.</a:t>
            </a:r>
          </a:p>
          <a:p>
            <a:endParaRPr lang="en-US"/>
          </a:p>
        </p:txBody>
      </p:sp>
      <p:sp>
        <p:nvSpPr>
          <p:cNvPr id="4" name="Slide Number Placeholder 3"/>
          <p:cNvSpPr>
            <a:spLocks noGrp="1"/>
          </p:cNvSpPr>
          <p:nvPr>
            <p:ph type="sldNum" sz="quarter" idx="5"/>
          </p:nvPr>
        </p:nvSpPr>
        <p:spPr/>
        <p:txBody>
          <a:bodyPr/>
          <a:lstStyle/>
          <a:p>
            <a:fld id="{0A474BD1-6C5C-485C-80E4-E450D5E5E526}" type="slidenum">
              <a:rPr lang="en-US" smtClean="0"/>
              <a:t>7</a:t>
            </a:fld>
            <a:endParaRPr lang="en-US"/>
          </a:p>
        </p:txBody>
      </p:sp>
    </p:spTree>
    <p:extLst>
      <p:ext uri="{BB962C8B-B14F-4D97-AF65-F5344CB8AC3E}">
        <p14:creationId xmlns:p14="http://schemas.microsoft.com/office/powerpoint/2010/main" val="325039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t>Outreach &amp; Engagement was designed to elevate all voices and meet people where they are – providing them meaningful opportunities to participate and co-create with us</a:t>
            </a:r>
          </a:p>
          <a:p>
            <a:pPr defTabSz="924458">
              <a:defRPr/>
            </a:pPr>
            <a:endParaRPr lang="en-US"/>
          </a:p>
          <a:p>
            <a:pPr defTabSz="924458">
              <a:defRPr/>
            </a:pPr>
            <a:r>
              <a:rPr lang="en-US"/>
              <a:t>Insights through multiple means aligned, including direct conversations, hand-written notes, dot-voting, electronic questionnaire </a:t>
            </a:r>
          </a:p>
          <a:p>
            <a:pPr defTabSz="924458">
              <a:defRPr/>
            </a:pPr>
            <a:endParaRPr lang="en-US"/>
          </a:p>
          <a:p>
            <a:endParaRPr lang="en-US"/>
          </a:p>
          <a:p>
            <a:pPr rtl="0" fontAlgn="base"/>
            <a:r>
              <a:rPr lang="en-US" b="1"/>
              <a:t>Educational website </a:t>
            </a:r>
            <a:r>
              <a:rPr lang="en-US"/>
              <a:t>– we will create a website with information on meetings and links to materials. ​</a:t>
            </a:r>
          </a:p>
          <a:p>
            <a:pPr rtl="0" fontAlgn="base"/>
            <a:r>
              <a:rPr lang="en-US" b="1"/>
              <a:t>Public meetings</a:t>
            </a:r>
            <a:r>
              <a:rPr lang="en-US"/>
              <a:t> – we will host public meetings in each Council District – we will go over this plan in a few slides.​</a:t>
            </a:r>
          </a:p>
          <a:p>
            <a:pPr rtl="0" fontAlgn="base"/>
            <a:r>
              <a:rPr lang="en-US" b="1"/>
              <a:t>Translation and interpretation services </a:t>
            </a:r>
            <a:r>
              <a:rPr lang="en-US"/>
              <a:t>– these will be in place to ensure maximum accessibility for all audiences.​</a:t>
            </a:r>
          </a:p>
          <a:p>
            <a:pPr rtl="0" fontAlgn="base"/>
            <a:r>
              <a:rPr lang="en-US" b="1"/>
              <a:t>Community Based Organization identification and engagement </a:t>
            </a:r>
            <a:r>
              <a:rPr lang="en-US"/>
              <a:t>– this is a separate effort from our upcoming community meetings that we will be hosting. We will engage with community-based organizations to solicit feedback from underserved or disadvantaged communities. Working with CBOs will allow us to get a cultural competency review of our materials we are sharing, give us face time with speaking with their key community leaders, and allow us to get their feedback on our surveys that we will deploy throughout the Cost of Service study project.​</a:t>
            </a:r>
          </a:p>
          <a:p>
            <a:pPr rtl="0" fontAlgn="base"/>
            <a:r>
              <a:rPr lang="en-US" b="1"/>
              <a:t>Focus groups </a:t>
            </a:r>
            <a:r>
              <a:rPr lang="en-US"/>
              <a:t>– We will utilize focus groups to receive in-depth feedback from community members on their service preferences, improvements, perceptions, and other questions that will help inform the cost-of-service study recommendations. ​</a:t>
            </a:r>
          </a:p>
          <a:p>
            <a:pPr rtl="0" fontAlgn="base"/>
            <a:r>
              <a:rPr lang="en-US" b="1"/>
              <a:t>Equity Atlas, stakeholder analysis and community analytics reporting </a:t>
            </a:r>
            <a:r>
              <a:rPr lang="en-US"/>
              <a:t>– We created a GIS map called the Equity Atlas and this allows us to access key demographic information for each Council District. This information allows us to identify key community-based organizations in “hard to reach” areas and design tailored strategies to better capture participation with hard to reach or disadvantaged communities for our upcoming community meetings. ​</a:t>
            </a:r>
          </a:p>
          <a:p>
            <a:pPr rtl="0" fontAlgn="base"/>
            <a:r>
              <a:rPr lang="en-US" b="1"/>
              <a:t>Surveys to gauge public sentiment and preferences</a:t>
            </a:r>
            <a:r>
              <a:rPr lang="en-US"/>
              <a:t> – We will use surveys to reach out to CBOs to get their interest in participating in meetings with us. We will also deploy a survey at community meetings, separate from CBO engagement. That survey will ask questions about their service preferences and their recommendations for improvement and perceptions about trash services.​</a:t>
            </a:r>
          </a:p>
          <a:p>
            <a:pPr rtl="0" fontAlgn="base"/>
            <a:r>
              <a:rPr lang="en-US" b="1"/>
              <a:t>Community event participation </a:t>
            </a:r>
            <a:r>
              <a:rPr lang="en-US"/>
              <a:t>– We will come to where the community is by attending community events.​</a:t>
            </a:r>
          </a:p>
          <a:p>
            <a:pPr rtl="0" fontAlgn="base"/>
            <a:r>
              <a:rPr lang="en-US" b="1"/>
              <a:t>Videography, infographics and social media </a:t>
            </a:r>
            <a:r>
              <a:rPr lang="en-US"/>
              <a:t>– We will have a video that will explain what the Cost of Service study is, what we are doing, what we are asking the community for, and more. We will put together social media posts that advertise where our community meetings will be hosted, what feedback we are looking for, and more. We would love to have Council Office participation in our community meetings as well. Our infographics will help visually explain our project.​</a:t>
            </a:r>
          </a:p>
          <a:p>
            <a:pPr rtl="0" fontAlgn="base"/>
            <a:r>
              <a:rPr lang="en-US" b="1"/>
              <a:t>Informational materials </a:t>
            </a:r>
            <a:r>
              <a:rPr lang="en-US"/>
              <a:t>– We will create informational materials about the Cost of Service study project, which include fact sheets, FAQs, and more. This will help the public understand what Measure B is, what we are evaluating as part of the Cost of Service study, and what feedback we want from the community.</a:t>
            </a:r>
          </a:p>
          <a:p>
            <a:endParaRPr lang="en-US"/>
          </a:p>
        </p:txBody>
      </p:sp>
      <p:sp>
        <p:nvSpPr>
          <p:cNvPr id="4" name="Slide Number Placeholder 3"/>
          <p:cNvSpPr>
            <a:spLocks noGrp="1"/>
          </p:cNvSpPr>
          <p:nvPr>
            <p:ph type="sldNum" sz="quarter" idx="5"/>
          </p:nvPr>
        </p:nvSpPr>
        <p:spPr/>
        <p:txBody>
          <a:bodyPr/>
          <a:lstStyle/>
          <a:p>
            <a:fld id="{0A474BD1-6C5C-485C-80E4-E450D5E5E526}" type="slidenum">
              <a:rPr lang="en-US" smtClean="0"/>
              <a:t>8</a:t>
            </a:fld>
            <a:endParaRPr lang="en-US"/>
          </a:p>
        </p:txBody>
      </p:sp>
    </p:spTree>
    <p:extLst>
      <p:ext uri="{BB962C8B-B14F-4D97-AF65-F5344CB8AC3E}">
        <p14:creationId xmlns:p14="http://schemas.microsoft.com/office/powerpoint/2010/main" val="319314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t>Outreach &amp; Engagement was designed to elevate all voices and meet people where they are – providing them meaningful opportunities to participate and co-create with us</a:t>
            </a:r>
          </a:p>
          <a:p>
            <a:pPr defTabSz="924458">
              <a:defRPr/>
            </a:pPr>
            <a:endParaRPr lang="en-US"/>
          </a:p>
          <a:p>
            <a:pPr defTabSz="924458">
              <a:defRPr/>
            </a:pPr>
            <a:r>
              <a:rPr lang="en-US"/>
              <a:t>Insights through multiple means aligned, including direct conversations, hand-written notes, dot-voting, electronic questionnaire </a:t>
            </a:r>
          </a:p>
          <a:p>
            <a:pPr defTabSz="924458">
              <a:defRPr/>
            </a:pPr>
            <a:endParaRPr lang="en-US"/>
          </a:p>
          <a:p>
            <a:endParaRPr lang="en-US"/>
          </a:p>
          <a:p>
            <a:pPr rtl="0" fontAlgn="base"/>
            <a:r>
              <a:rPr lang="en-US" b="1"/>
              <a:t>Educational website </a:t>
            </a:r>
            <a:r>
              <a:rPr lang="en-US"/>
              <a:t>– we will create a website with information on meetings and links to materials. ​</a:t>
            </a:r>
          </a:p>
          <a:p>
            <a:pPr rtl="0" fontAlgn="base"/>
            <a:r>
              <a:rPr lang="en-US" b="1"/>
              <a:t>Public meetings</a:t>
            </a:r>
            <a:r>
              <a:rPr lang="en-US"/>
              <a:t> – we will host public meetings in each Council District – we will go over this plan in a few slides.​</a:t>
            </a:r>
          </a:p>
          <a:p>
            <a:pPr rtl="0" fontAlgn="base"/>
            <a:r>
              <a:rPr lang="en-US" b="1"/>
              <a:t>Translation and interpretation services </a:t>
            </a:r>
            <a:r>
              <a:rPr lang="en-US"/>
              <a:t>– these will be in place to ensure maximum accessibility for all audiences.​</a:t>
            </a:r>
          </a:p>
          <a:p>
            <a:pPr rtl="0" fontAlgn="base"/>
            <a:r>
              <a:rPr lang="en-US" b="1"/>
              <a:t>Community Based Organization identification and engagement </a:t>
            </a:r>
            <a:r>
              <a:rPr lang="en-US"/>
              <a:t>– this is a separate effort from our upcoming community meetings that we will be hosting. We will engage with community-based organizations to solicit feedback from underserved or disadvantaged communities. Working with CBOs will allow us to get a cultural competency review of our materials we are sharing, give us face time with speaking with their key community leaders, and allow us to get their feedback on our surveys that we will deploy throughout the Cost of Service study project.​</a:t>
            </a:r>
          </a:p>
          <a:p>
            <a:pPr rtl="0" fontAlgn="base"/>
            <a:r>
              <a:rPr lang="en-US" b="1"/>
              <a:t>Focus groups </a:t>
            </a:r>
            <a:r>
              <a:rPr lang="en-US"/>
              <a:t>– We will utilize focus groups to receive in-depth feedback from community members on their service preferences, improvements, perceptions, and other questions that will help inform the cost-of-service study recommendations. ​</a:t>
            </a:r>
          </a:p>
          <a:p>
            <a:pPr rtl="0" fontAlgn="base"/>
            <a:r>
              <a:rPr lang="en-US" b="1"/>
              <a:t>Equity Atlas, stakeholder analysis and community analytics reporting </a:t>
            </a:r>
            <a:r>
              <a:rPr lang="en-US"/>
              <a:t>– We created a GIS map called the Equity Atlas and this allows us to access key demographic information for each Council District. This information allows us to identify key community-based organizations in “hard to reach” areas and design tailored strategies to better capture participation with hard to reach or disadvantaged communities for our upcoming community meetings. ​</a:t>
            </a:r>
          </a:p>
          <a:p>
            <a:pPr rtl="0" fontAlgn="base"/>
            <a:r>
              <a:rPr lang="en-US" b="1"/>
              <a:t>Surveys to gauge public sentiment and preferences</a:t>
            </a:r>
            <a:r>
              <a:rPr lang="en-US"/>
              <a:t> – We will use surveys to reach out to CBOs to get their interest in participating in meetings with us. We will also deploy a survey at community meetings, separate from CBO engagement. That survey will ask questions about their service preferences and their recommendations for improvement and perceptions about trash services.​</a:t>
            </a:r>
          </a:p>
          <a:p>
            <a:pPr rtl="0" fontAlgn="base"/>
            <a:r>
              <a:rPr lang="en-US" b="1"/>
              <a:t>Community event participation </a:t>
            </a:r>
            <a:r>
              <a:rPr lang="en-US"/>
              <a:t>– We will come to where the community is by attending community events.​</a:t>
            </a:r>
          </a:p>
          <a:p>
            <a:pPr rtl="0" fontAlgn="base"/>
            <a:r>
              <a:rPr lang="en-US" b="1"/>
              <a:t>Videography, infographics and social media </a:t>
            </a:r>
            <a:r>
              <a:rPr lang="en-US"/>
              <a:t>– We will have a video that will explain what the Cost of Service study is, what we are doing, what we are asking the community for, and more. We will put together social media posts that advertise where our community meetings will be hosted, what feedback we are looking for, and more. We would love to have Council Office participation in our community meetings as well. Our infographics will help visually explain our project.​</a:t>
            </a:r>
          </a:p>
          <a:p>
            <a:pPr rtl="0" fontAlgn="base"/>
            <a:r>
              <a:rPr lang="en-US" b="1"/>
              <a:t>Informational materials </a:t>
            </a:r>
            <a:r>
              <a:rPr lang="en-US"/>
              <a:t>– We will create informational materials about the Cost of Service study project, which include fact sheets, FAQs, and more. This will help the public understand what Measure B is, what we are evaluating as part of the Cost of Service study, and what feedback we want from the community.</a:t>
            </a:r>
          </a:p>
          <a:p>
            <a:endParaRPr lang="en-US"/>
          </a:p>
        </p:txBody>
      </p:sp>
      <p:sp>
        <p:nvSpPr>
          <p:cNvPr id="4" name="Slide Number Placeholder 3"/>
          <p:cNvSpPr>
            <a:spLocks noGrp="1"/>
          </p:cNvSpPr>
          <p:nvPr>
            <p:ph type="sldNum" sz="quarter" idx="5"/>
          </p:nvPr>
        </p:nvSpPr>
        <p:spPr/>
        <p:txBody>
          <a:bodyPr/>
          <a:lstStyle/>
          <a:p>
            <a:fld id="{0A474BD1-6C5C-485C-80E4-E450D5E5E526}" type="slidenum">
              <a:rPr lang="en-US" smtClean="0"/>
              <a:t>9</a:t>
            </a:fld>
            <a:endParaRPr lang="en-US"/>
          </a:p>
        </p:txBody>
      </p:sp>
    </p:spTree>
    <p:extLst>
      <p:ext uri="{BB962C8B-B14F-4D97-AF65-F5344CB8AC3E}">
        <p14:creationId xmlns:p14="http://schemas.microsoft.com/office/powerpoint/2010/main" val="1028648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t>Outreach &amp; Engagement was designed to elevate all voices and meet people where they are – providing them meaningful opportunities to participate and co-create with us</a:t>
            </a:r>
          </a:p>
          <a:p>
            <a:pPr defTabSz="924458">
              <a:defRPr/>
            </a:pPr>
            <a:endParaRPr lang="en-US"/>
          </a:p>
          <a:p>
            <a:pPr defTabSz="924458">
              <a:defRPr/>
            </a:pPr>
            <a:r>
              <a:rPr lang="en-US"/>
              <a:t>Insights through multiple means aligned, including direct conversations, hand-written notes, dot-voting, electronic questionnaire </a:t>
            </a:r>
          </a:p>
          <a:p>
            <a:pPr defTabSz="924458">
              <a:defRPr/>
            </a:pPr>
            <a:endParaRPr lang="en-US"/>
          </a:p>
          <a:p>
            <a:endParaRPr lang="en-US"/>
          </a:p>
          <a:p>
            <a:pPr rtl="0" fontAlgn="base"/>
            <a:r>
              <a:rPr lang="en-US" b="1"/>
              <a:t>Educational website </a:t>
            </a:r>
            <a:r>
              <a:rPr lang="en-US"/>
              <a:t>– we will create a website with information on meetings and links to materials. ​</a:t>
            </a:r>
          </a:p>
          <a:p>
            <a:pPr rtl="0" fontAlgn="base"/>
            <a:r>
              <a:rPr lang="en-US" b="1"/>
              <a:t>Public meetings</a:t>
            </a:r>
            <a:r>
              <a:rPr lang="en-US"/>
              <a:t> – we will host public meetings in each Council District – we will go over this plan in a few slides.​</a:t>
            </a:r>
          </a:p>
          <a:p>
            <a:pPr rtl="0" fontAlgn="base"/>
            <a:r>
              <a:rPr lang="en-US" b="1"/>
              <a:t>Translation and interpretation services </a:t>
            </a:r>
            <a:r>
              <a:rPr lang="en-US"/>
              <a:t>– these will be in place to ensure maximum accessibility for all audiences.​</a:t>
            </a:r>
          </a:p>
          <a:p>
            <a:pPr rtl="0" fontAlgn="base"/>
            <a:r>
              <a:rPr lang="en-US" b="1"/>
              <a:t>Community Based Organization identification and engagement </a:t>
            </a:r>
            <a:r>
              <a:rPr lang="en-US"/>
              <a:t>– this is a separate effort from our upcoming community meetings that we will be hosting. We will engage with community-based organizations to solicit feedback from underserved or disadvantaged communities. Working with CBOs will allow us to get a cultural competency review of our materials we are sharing, give us face time with speaking with their key community leaders, and allow us to get their feedback on our surveys that we will deploy throughout the Cost of Service study project.​</a:t>
            </a:r>
          </a:p>
          <a:p>
            <a:pPr rtl="0" fontAlgn="base"/>
            <a:r>
              <a:rPr lang="en-US" b="1"/>
              <a:t>Focus groups </a:t>
            </a:r>
            <a:r>
              <a:rPr lang="en-US"/>
              <a:t>– We will utilize focus groups to receive in-depth feedback from community members on their service preferences, improvements, perceptions, and other questions that will help inform the cost-of-service study recommendations. ​</a:t>
            </a:r>
          </a:p>
          <a:p>
            <a:pPr rtl="0" fontAlgn="base"/>
            <a:r>
              <a:rPr lang="en-US" b="1"/>
              <a:t>Equity Atlas, stakeholder analysis and community analytics reporting </a:t>
            </a:r>
            <a:r>
              <a:rPr lang="en-US"/>
              <a:t>– We created a GIS map called the Equity Atlas and this allows us to access key demographic information for each Council District. This information allows us to identify key community-based organizations in “hard to reach” areas and design tailored strategies to better capture participation with hard to reach or disadvantaged communities for our upcoming community meetings. ​</a:t>
            </a:r>
          </a:p>
          <a:p>
            <a:pPr rtl="0" fontAlgn="base"/>
            <a:r>
              <a:rPr lang="en-US" b="1"/>
              <a:t>Surveys to gauge public sentiment and preferences</a:t>
            </a:r>
            <a:r>
              <a:rPr lang="en-US"/>
              <a:t> – We will use surveys to reach out to CBOs to get their interest in participating in meetings with us. We will also deploy a survey at community meetings, separate from CBO engagement. That survey will ask questions about their service preferences and their recommendations for improvement and perceptions about trash services.​</a:t>
            </a:r>
          </a:p>
          <a:p>
            <a:pPr rtl="0" fontAlgn="base"/>
            <a:r>
              <a:rPr lang="en-US" b="1"/>
              <a:t>Community event participation </a:t>
            </a:r>
            <a:r>
              <a:rPr lang="en-US"/>
              <a:t>– We will come to where the community is by attending community events.​</a:t>
            </a:r>
          </a:p>
          <a:p>
            <a:pPr rtl="0" fontAlgn="base"/>
            <a:r>
              <a:rPr lang="en-US" b="1"/>
              <a:t>Videography, infographics and social media </a:t>
            </a:r>
            <a:r>
              <a:rPr lang="en-US"/>
              <a:t>– We will have a video that will explain what the Cost of Service study is, what we are doing, what we are asking the community for, and more. We will put together social media posts that advertise where our community meetings will be hosted, what feedback we are looking for, and more. We would love to have Council Office participation in our community meetings as well. Our infographics will help visually explain our project.​</a:t>
            </a:r>
          </a:p>
          <a:p>
            <a:pPr rtl="0" fontAlgn="base"/>
            <a:r>
              <a:rPr lang="en-US" b="1"/>
              <a:t>Informational materials </a:t>
            </a:r>
            <a:r>
              <a:rPr lang="en-US"/>
              <a:t>– We will create informational materials about the Cost of Service study project, which include fact sheets, FAQs, and more. This will help the public understand what Measure B is, what we are evaluating as part of the Cost of Service study, and what feedback we want from the community.</a:t>
            </a:r>
          </a:p>
          <a:p>
            <a:endParaRPr lang="en-US"/>
          </a:p>
        </p:txBody>
      </p:sp>
      <p:sp>
        <p:nvSpPr>
          <p:cNvPr id="4" name="Slide Number Placeholder 3"/>
          <p:cNvSpPr>
            <a:spLocks noGrp="1"/>
          </p:cNvSpPr>
          <p:nvPr>
            <p:ph type="sldNum" sz="quarter" idx="5"/>
          </p:nvPr>
        </p:nvSpPr>
        <p:spPr/>
        <p:txBody>
          <a:bodyPr/>
          <a:lstStyle/>
          <a:p>
            <a:fld id="{0A474BD1-6C5C-485C-80E4-E450D5E5E526}" type="slidenum">
              <a:rPr lang="en-US" smtClean="0"/>
              <a:t>10</a:t>
            </a:fld>
            <a:endParaRPr lang="en-US"/>
          </a:p>
        </p:txBody>
      </p:sp>
    </p:spTree>
    <p:extLst>
      <p:ext uri="{BB962C8B-B14F-4D97-AF65-F5344CB8AC3E}">
        <p14:creationId xmlns:p14="http://schemas.microsoft.com/office/powerpoint/2010/main" val="2350889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468D38-7081-47D1-9A76-D93F2A79BEB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074532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68D38-7081-47D1-9A76-D93F2A79BEB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40447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68D38-7081-47D1-9A76-D93F2A79BEB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2454747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68D38-7081-47D1-9A76-D93F2A79BEB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8696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468D38-7081-47D1-9A76-D93F2A79BEB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568628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468D38-7081-47D1-9A76-D93F2A79BEBB}"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45980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468D38-7081-47D1-9A76-D93F2A79BEBB}"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51075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468D38-7081-47D1-9A76-D93F2A79BEBB}"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0457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68D38-7081-47D1-9A76-D93F2A79BEBB}"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35301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370785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74443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68D38-7081-47D1-9A76-D93F2A79BEBB}"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CBB43-4EE7-4AE0-A011-CC9052827149}" type="slidenum">
              <a:rPr lang="en-US" smtClean="0"/>
              <a:t>‹#›</a:t>
            </a:fld>
            <a:endParaRPr lang="en-US"/>
          </a:p>
        </p:txBody>
      </p:sp>
    </p:spTree>
    <p:extLst>
      <p:ext uri="{BB962C8B-B14F-4D97-AF65-F5344CB8AC3E}">
        <p14:creationId xmlns:p14="http://schemas.microsoft.com/office/powerpoint/2010/main" val="3895239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leangreensd.org/"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jpe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cleangreensd.org/participation" TargetMode="External"/><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diagramQuickStyle" Target="../diagrams/quickStyle2.xml"/><Relationship Id="rId12"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8.png"/><Relationship Id="rId5" Type="http://schemas.openxmlformats.org/officeDocument/2006/relationships/diagramData" Target="../diagrams/data2.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6.png"/><Relationship Id="rId9" Type="http://schemas.microsoft.com/office/2007/relationships/diagramDrawing" Target="../diagrams/drawing2.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www.cleangreensd.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9C29F2-EF47-2775-EF44-922F0352A959}"/>
              </a:ext>
            </a:extLst>
          </p:cNvPr>
          <p:cNvSpPr txBox="1"/>
          <p:nvPr/>
        </p:nvSpPr>
        <p:spPr>
          <a:xfrm>
            <a:off x="784185" y="1554173"/>
            <a:ext cx="9859108" cy="2369880"/>
          </a:xfrm>
          <a:prstGeom prst="rect">
            <a:avLst/>
          </a:prstGeom>
          <a:noFill/>
        </p:spPr>
        <p:txBody>
          <a:bodyPr wrap="square" lIns="91440" tIns="45720" rIns="91440" bIns="45720" rtlCol="0" anchor="t">
            <a:spAutoFit/>
          </a:bodyPr>
          <a:lstStyle/>
          <a:p>
            <a:pPr marR="0" algn="ctr">
              <a:spcBef>
                <a:spcPts val="0"/>
              </a:spcBef>
              <a:spcAft>
                <a:spcPts val="0"/>
              </a:spcAft>
              <a:buSzPts val="1000"/>
              <a:tabLst>
                <a:tab pos="457200" algn="l"/>
              </a:tabLst>
            </a:pPr>
            <a:r>
              <a:rPr lang="en-US" sz="4000" b="1" kern="0">
                <a:solidFill>
                  <a:schemeClr val="bg1"/>
                </a:solidFill>
                <a:latin typeface="Open Sans Semibold"/>
                <a:ea typeface="Times New Roman" panose="02020603050405020304" pitchFamily="18" charset="0"/>
                <a:cs typeface="Times New Roman"/>
              </a:rPr>
              <a:t>Measure B Update: </a:t>
            </a:r>
            <a:endParaRPr lang="en-US">
              <a:solidFill>
                <a:schemeClr val="bg1"/>
              </a:solidFill>
              <a:cs typeface="Calibri"/>
            </a:endParaRPr>
          </a:p>
          <a:p>
            <a:pPr marR="0" algn="ctr">
              <a:spcBef>
                <a:spcPts val="0"/>
              </a:spcBef>
              <a:spcAft>
                <a:spcPts val="0"/>
              </a:spcAft>
              <a:buSzPts val="1000"/>
              <a:tabLst>
                <a:tab pos="457200" algn="l"/>
              </a:tabLst>
            </a:pPr>
            <a:r>
              <a:rPr lang="en-US" sz="3600" b="1" kern="0">
                <a:solidFill>
                  <a:schemeClr val="bg1"/>
                </a:solidFill>
                <a:latin typeface="Open Sans Semibold"/>
                <a:ea typeface="Times New Roman" panose="02020603050405020304" pitchFamily="18" charset="0"/>
                <a:cs typeface="Times New Roman"/>
              </a:rPr>
              <a:t>Outreach and Engagement Accompanying Residential Waste and Recycling</a:t>
            </a:r>
          </a:p>
          <a:p>
            <a:pPr marR="0" algn="ctr">
              <a:spcBef>
                <a:spcPts val="0"/>
              </a:spcBef>
              <a:spcAft>
                <a:spcPts val="0"/>
              </a:spcAft>
              <a:buSzPts val="1000"/>
              <a:tabLst>
                <a:tab pos="457200" algn="l"/>
              </a:tabLst>
            </a:pPr>
            <a:r>
              <a:rPr lang="en-US" sz="3600" b="1" kern="0">
                <a:solidFill>
                  <a:schemeClr val="bg1"/>
                </a:solidFill>
                <a:latin typeface="Open Sans Semibold"/>
                <a:ea typeface="Times New Roman" panose="02020603050405020304" pitchFamily="18" charset="0"/>
                <a:cs typeface="Times New Roman"/>
              </a:rPr>
              <a:t>Cost-of-Service</a:t>
            </a:r>
            <a:r>
              <a:rPr lang="en-US" sz="3600" b="1" kern="0">
                <a:solidFill>
                  <a:schemeClr val="bg1"/>
                </a:solidFill>
                <a:effectLst/>
                <a:latin typeface="Open Sans Semibold"/>
                <a:ea typeface="Times New Roman" panose="02020603050405020304" pitchFamily="18" charset="0"/>
                <a:cs typeface="Times New Roman"/>
              </a:rPr>
              <a:t> Study</a:t>
            </a:r>
            <a:endParaRPr lang="en-US">
              <a:solidFill>
                <a:schemeClr val="bg1"/>
              </a:solidFill>
              <a:latin typeface="Times New Roman"/>
              <a:ea typeface="Open Sans Semibold"/>
              <a:cs typeface="Calibri"/>
            </a:endParaRPr>
          </a:p>
        </p:txBody>
      </p:sp>
      <p:sp>
        <p:nvSpPr>
          <p:cNvPr id="3" name="TextBox 2">
            <a:extLst>
              <a:ext uri="{FF2B5EF4-FFF2-40B4-BE49-F238E27FC236}">
                <a16:creationId xmlns:a16="http://schemas.microsoft.com/office/drawing/2014/main" id="{DC6E26ED-7005-963E-CF50-C1BBFC03801E}"/>
              </a:ext>
            </a:extLst>
          </p:cNvPr>
          <p:cNvSpPr txBox="1"/>
          <p:nvPr/>
        </p:nvSpPr>
        <p:spPr>
          <a:xfrm>
            <a:off x="1165185" y="779362"/>
            <a:ext cx="9080339"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solidFill>
                  <a:schemeClr val="bg1"/>
                </a:solidFill>
                <a:latin typeface="Merriweather"/>
              </a:rPr>
              <a:t>Environmental Services Department</a:t>
            </a:r>
          </a:p>
        </p:txBody>
      </p:sp>
      <p:sp>
        <p:nvSpPr>
          <p:cNvPr id="4" name="TextBox 3">
            <a:extLst>
              <a:ext uri="{FF2B5EF4-FFF2-40B4-BE49-F238E27FC236}">
                <a16:creationId xmlns:a16="http://schemas.microsoft.com/office/drawing/2014/main" id="{5D4E6252-4D38-0186-5F74-4B1F5FEC4EBD}"/>
              </a:ext>
            </a:extLst>
          </p:cNvPr>
          <p:cNvSpPr txBox="1"/>
          <p:nvPr/>
        </p:nvSpPr>
        <p:spPr>
          <a:xfrm>
            <a:off x="153625" y="5602180"/>
            <a:ext cx="10282279" cy="1200329"/>
          </a:xfrm>
          <a:prstGeom prst="rect">
            <a:avLst/>
          </a:prstGeom>
          <a:noFill/>
        </p:spPr>
        <p:txBody>
          <a:bodyPr wrap="square" lIns="91440" tIns="45720" rIns="91440" bIns="45720" rtlCol="0" anchor="t">
            <a:spAutoFit/>
          </a:bodyPr>
          <a:lstStyle/>
          <a:p>
            <a:pPr>
              <a:tabLst>
                <a:tab pos="914400" algn="l"/>
              </a:tabLst>
            </a:pPr>
            <a:r>
              <a:rPr lang="en-US" sz="2400" b="1" kern="100">
                <a:latin typeface="Open Sans"/>
                <a:ea typeface="Open Sans"/>
                <a:cs typeface="Open Sans"/>
              </a:rPr>
              <a:t>Rosa </a:t>
            </a:r>
            <a:r>
              <a:rPr lang="en-US" sz="2400" b="1" kern="100" dirty="0">
                <a:latin typeface="Open Sans"/>
                <a:ea typeface="Open Sans"/>
                <a:cs typeface="Open Sans"/>
              </a:rPr>
              <a:t>Elena Enriquez, Community Development Specialist, </a:t>
            </a:r>
            <a:endParaRPr lang="en-US" dirty="0">
              <a:ea typeface="Calibri"/>
              <a:cs typeface="Calibri"/>
            </a:endParaRPr>
          </a:p>
          <a:p>
            <a:pPr>
              <a:tabLst>
                <a:tab pos="914400" algn="l"/>
              </a:tabLst>
            </a:pPr>
            <a:r>
              <a:rPr lang="en-US" sz="2400" b="1" kern="100" dirty="0">
                <a:latin typeface="Open Sans"/>
                <a:ea typeface="Open Sans"/>
                <a:cs typeface="Open Sans"/>
              </a:rPr>
              <a:t>Environmental Services Department</a:t>
            </a:r>
            <a:endParaRPr lang="en-US" sz="2400" b="1" kern="100" dirty="0">
              <a:effectLst/>
              <a:latin typeface="Open Sans"/>
              <a:ea typeface="Open Sans"/>
              <a:cs typeface="Open Sans"/>
            </a:endParaRPr>
          </a:p>
          <a:p>
            <a:pPr>
              <a:buSzPts val="1000"/>
              <a:tabLst>
                <a:tab pos="914400" algn="l"/>
              </a:tabLst>
            </a:pPr>
            <a:endParaRPr lang="en-US" sz="2400" b="1" kern="100" dirty="0">
              <a:latin typeface="Open Sans"/>
              <a:ea typeface="Calibri" panose="020F0502020204030204" pitchFamily="34" charset="0"/>
              <a:cs typeface="Times New Roman"/>
            </a:endParaRPr>
          </a:p>
        </p:txBody>
      </p:sp>
    </p:spTree>
    <p:extLst>
      <p:ext uri="{BB962C8B-B14F-4D97-AF65-F5344CB8AC3E}">
        <p14:creationId xmlns:p14="http://schemas.microsoft.com/office/powerpoint/2010/main" val="200947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A4DDD536-0420-EF9F-4CE4-F5A7CB2B788B}"/>
              </a:ext>
            </a:extLst>
          </p:cNvPr>
          <p:cNvSpPr>
            <a:spLocks noGrp="1"/>
          </p:cNvSpPr>
          <p:nvPr>
            <p:ph idx="1"/>
          </p:nvPr>
        </p:nvSpPr>
        <p:spPr>
          <a:xfrm>
            <a:off x="457051" y="2159039"/>
            <a:ext cx="6394853" cy="4223924"/>
          </a:xfrm>
        </p:spPr>
        <p:txBody>
          <a:bodyPr vert="horz" lIns="91440" tIns="45720" rIns="91440" bIns="45720" rtlCol="0" anchor="t">
            <a:normAutofit/>
          </a:bodyPr>
          <a:lstStyle/>
          <a:p>
            <a:pPr marL="0" indent="0">
              <a:buNone/>
            </a:pPr>
            <a:r>
              <a:rPr lang="en-US" sz="2400" b="1">
                <a:latin typeface="Open Sans"/>
                <a:ea typeface="Open Sans"/>
                <a:cs typeface="Open Sans"/>
              </a:rPr>
              <a:t>Other Comments</a:t>
            </a:r>
            <a:endParaRPr lang="en-US" sz="2400">
              <a:latin typeface="Open Sans"/>
              <a:ea typeface="Open Sans"/>
              <a:cs typeface="Calibri"/>
            </a:endParaRPr>
          </a:p>
          <a:p>
            <a:pPr marL="342900" indent="-342900"/>
            <a:r>
              <a:rPr lang="en-US" sz="2400">
                <a:latin typeface="Open Sans"/>
                <a:ea typeface="Open Sans"/>
                <a:cs typeface="Open Sans"/>
              </a:rPr>
              <a:t>Some residents believed they were already paying and did not support a fee.</a:t>
            </a:r>
          </a:p>
          <a:p>
            <a:pPr marL="342900" indent="-342900"/>
            <a:r>
              <a:rPr lang="en-US" sz="2400">
                <a:latin typeface="Open Sans"/>
                <a:ea typeface="Open Sans"/>
                <a:cs typeface="Open Sans"/>
              </a:rPr>
              <a:t>Some residents saw a need for continued transparency from the City as it completes the study process.</a:t>
            </a:r>
            <a:endParaRPr lang="en-US" sz="2400">
              <a:latin typeface="Open Sans"/>
              <a:ea typeface="Open Sans"/>
              <a:cs typeface="Calibri"/>
            </a:endParaRPr>
          </a:p>
          <a:p>
            <a:pPr marL="342900" indent="-342900"/>
            <a:r>
              <a:rPr lang="en-US" sz="2400">
                <a:latin typeface="Open Sans"/>
                <a:ea typeface="Open Sans"/>
                <a:cs typeface="Open Sans"/>
              </a:rPr>
              <a:t>Most participants said they appreciated the open house format and its opportunity to share feedback directly with staff.</a:t>
            </a:r>
            <a:endParaRPr lang="en-US" sz="2400">
              <a:latin typeface="Open Sans"/>
              <a:ea typeface="Open Sans"/>
              <a:cs typeface="Calibri"/>
            </a:endParaRPr>
          </a:p>
        </p:txBody>
      </p:sp>
      <p:sp>
        <p:nvSpPr>
          <p:cNvPr id="6"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
        <p:nvSpPr>
          <p:cNvPr id="9" name="TextBox 8">
            <a:extLst>
              <a:ext uri="{FF2B5EF4-FFF2-40B4-BE49-F238E27FC236}">
                <a16:creationId xmlns:a16="http://schemas.microsoft.com/office/drawing/2014/main" id="{5F3C35D7-0561-7384-EB9E-52086A602A1A}"/>
              </a:ext>
            </a:extLst>
          </p:cNvPr>
          <p:cNvSpPr txBox="1"/>
          <p:nvPr/>
        </p:nvSpPr>
        <p:spPr>
          <a:xfrm>
            <a:off x="457771" y="914400"/>
            <a:ext cx="1014888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Open Sans"/>
              </a:rPr>
              <a:t>Round 1 Outreach and Engagement:</a:t>
            </a:r>
            <a:endParaRPr lang="en-US">
              <a:latin typeface="Calibri"/>
              <a:ea typeface="Calibri"/>
              <a:cs typeface="Calibri"/>
            </a:endParaRPr>
          </a:p>
          <a:p>
            <a:r>
              <a:rPr lang="en-US" sz="2800">
                <a:solidFill>
                  <a:schemeClr val="accent2"/>
                </a:solidFill>
                <a:ea typeface="+mn-lt"/>
                <a:cs typeface="+mn-lt"/>
              </a:rPr>
              <a:t>Summary of Feedback and Insight</a:t>
            </a:r>
          </a:p>
        </p:txBody>
      </p:sp>
      <p:pic>
        <p:nvPicPr>
          <p:cNvPr id="8" name="Picture 7" descr="A group of women standing at a table&#10;&#10;Description automatically generated">
            <a:extLst>
              <a:ext uri="{FF2B5EF4-FFF2-40B4-BE49-F238E27FC236}">
                <a16:creationId xmlns:a16="http://schemas.microsoft.com/office/drawing/2014/main" id="{6DD6F723-0C58-8E5D-89F5-45D464955E23}"/>
              </a:ext>
            </a:extLst>
          </p:cNvPr>
          <p:cNvPicPr>
            <a:picLocks noChangeAspect="1"/>
          </p:cNvPicPr>
          <p:nvPr/>
        </p:nvPicPr>
        <p:blipFill>
          <a:blip r:embed="rId4"/>
          <a:stretch>
            <a:fillRect/>
          </a:stretch>
        </p:blipFill>
        <p:spPr>
          <a:xfrm>
            <a:off x="7141806" y="2052484"/>
            <a:ext cx="4213324" cy="3183194"/>
          </a:xfrm>
          <a:prstGeom prst="rect">
            <a:avLst/>
          </a:prstGeom>
        </p:spPr>
      </p:pic>
    </p:spTree>
    <p:extLst>
      <p:ext uri="{BB962C8B-B14F-4D97-AF65-F5344CB8AC3E}">
        <p14:creationId xmlns:p14="http://schemas.microsoft.com/office/powerpoint/2010/main" val="388303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8A9DD4-C502-BB1E-37F8-5C4EAE38F742}"/>
              </a:ext>
            </a:extLst>
          </p:cNvPr>
          <p:cNvSpPr txBox="1"/>
          <p:nvPr/>
        </p:nvSpPr>
        <p:spPr>
          <a:xfrm>
            <a:off x="520285" y="951218"/>
            <a:ext cx="8803330" cy="5171996"/>
          </a:xfrm>
          <a:prstGeom prst="rect">
            <a:avLst/>
          </a:prstGeom>
          <a:noFill/>
        </p:spPr>
        <p:txBody>
          <a:bodyPr wrap="square" lIns="91440" tIns="45720" rIns="91440" bIns="45720" rtlCol="0" anchor="t">
            <a:spAutoFit/>
          </a:bodyPr>
          <a:lstStyle/>
          <a:p>
            <a:pPr>
              <a:tabLst>
                <a:tab pos="457200" algn="l"/>
              </a:tabLst>
            </a:pPr>
            <a:r>
              <a:rPr lang="en-US" sz="4000">
                <a:latin typeface="Open Sans"/>
                <a:ea typeface="+mn-lt"/>
                <a:cs typeface="Times New Roman"/>
              </a:rPr>
              <a:t>Outreach and Engagement:</a:t>
            </a:r>
          </a:p>
          <a:p>
            <a:pPr>
              <a:tabLst>
                <a:tab pos="457200" algn="l"/>
              </a:tabLst>
            </a:pPr>
            <a:r>
              <a:rPr lang="en-US" sz="2800">
                <a:solidFill>
                  <a:schemeClr val="accent2"/>
                </a:solidFill>
                <a:latin typeface="Open Sans"/>
                <a:ea typeface="Open Sans Semibold"/>
                <a:cs typeface="Open Sans Semibold"/>
              </a:rPr>
              <a:t>Participation Opportunities</a:t>
            </a:r>
            <a:endParaRPr lang="en-US" sz="2400" b="1" kern="0">
              <a:solidFill>
                <a:schemeClr val="accent2"/>
              </a:solidFill>
              <a:latin typeface="Open Sans"/>
              <a:ea typeface="Open Sans Semibold"/>
              <a:cs typeface="Open Sans Semibold"/>
            </a:endParaRPr>
          </a:p>
          <a:p>
            <a:pPr lvl="1"/>
            <a:endParaRPr lang="en-US" sz="2400" kern="0">
              <a:latin typeface="Open Sans"/>
              <a:ea typeface="+mn-lt"/>
              <a:cs typeface="+mn-lt"/>
            </a:endParaRPr>
          </a:p>
          <a:p>
            <a:pPr marL="742950" lvl="1" indent="-285750">
              <a:buFont typeface="Arial"/>
              <a:buChar char="•"/>
            </a:pPr>
            <a:r>
              <a:rPr lang="en-US" sz="2400" kern="0">
                <a:latin typeface="Open Sans"/>
                <a:ea typeface="+mn-lt"/>
                <a:cs typeface="+mn-lt"/>
              </a:rPr>
              <a:t>Attend community group presentations (see schedule on website)</a:t>
            </a:r>
          </a:p>
          <a:p>
            <a:pPr marL="742950" lvl="1" indent="-285750">
              <a:buFont typeface="Arial"/>
              <a:buChar char="•"/>
            </a:pPr>
            <a:r>
              <a:rPr lang="en-US" sz="2400" kern="0">
                <a:latin typeface="Open Sans"/>
                <a:ea typeface="+mn-lt"/>
                <a:cs typeface="+mn-lt"/>
              </a:rPr>
              <a:t>Complete the Online Survey!</a:t>
            </a:r>
          </a:p>
          <a:p>
            <a:pPr marL="742950" lvl="1" indent="-285750">
              <a:buFont typeface="Arial"/>
              <a:buChar char="•"/>
            </a:pPr>
            <a:r>
              <a:rPr lang="en-US" sz="2400" kern="0">
                <a:latin typeface="Open Sans"/>
                <a:ea typeface="+mn-lt"/>
                <a:cs typeface="+mn-lt"/>
              </a:rPr>
              <a:t>Share information with your friends </a:t>
            </a:r>
            <a:br>
              <a:rPr lang="en-US" sz="2400" kern="0">
                <a:latin typeface="Open Sans"/>
                <a:ea typeface="+mn-lt"/>
                <a:cs typeface="+mn-lt"/>
              </a:rPr>
            </a:br>
            <a:r>
              <a:rPr lang="en-US" sz="2400" kern="0">
                <a:latin typeface="Open Sans"/>
                <a:ea typeface="+mn-lt"/>
                <a:cs typeface="+mn-lt"/>
              </a:rPr>
              <a:t>and neighbors</a:t>
            </a:r>
          </a:p>
          <a:p>
            <a:pPr marL="742950" lvl="1" indent="-285750">
              <a:buFont typeface="Arial"/>
              <a:buChar char="•"/>
            </a:pPr>
            <a:r>
              <a:rPr lang="en-US" sz="2400" kern="0">
                <a:latin typeface="Open Sans"/>
                <a:ea typeface="Calibri"/>
                <a:cs typeface="Calibri"/>
              </a:rPr>
              <a:t>Contact: </a:t>
            </a:r>
            <a:r>
              <a:rPr lang="en-US" sz="2400" b="1" kern="0">
                <a:latin typeface="Open Sans"/>
                <a:ea typeface="Calibri"/>
                <a:cs typeface="Calibri"/>
              </a:rPr>
              <a:t>trash@sandiego.gov</a:t>
            </a:r>
          </a:p>
          <a:p>
            <a:pPr marL="742950" lvl="1" indent="-285750">
              <a:buFont typeface="Arial"/>
              <a:buChar char="•"/>
            </a:pPr>
            <a:r>
              <a:rPr lang="en-US" sz="2400" kern="0">
                <a:latin typeface="Open Sans"/>
                <a:ea typeface="Calibri"/>
                <a:cs typeface="Calibri"/>
              </a:rPr>
              <a:t>Website: </a:t>
            </a:r>
            <a:r>
              <a:rPr lang="en-US" sz="2400" b="1" kern="0">
                <a:latin typeface="Open Sans"/>
                <a:ea typeface="Calibri"/>
                <a:cs typeface="Calibri"/>
              </a:rPr>
              <a:t>cleangreensd.org </a:t>
            </a:r>
          </a:p>
          <a:p>
            <a:pPr marL="742950" lvl="1" indent="-285750">
              <a:buFont typeface="Arial"/>
              <a:buChar char="•"/>
            </a:pPr>
            <a:endParaRPr lang="en-US" sz="2400" b="1" kern="0">
              <a:solidFill>
                <a:srgbClr val="242424"/>
              </a:solidFill>
              <a:latin typeface="Open Sans"/>
              <a:ea typeface="+mn-lt"/>
              <a:cs typeface="+mn-lt"/>
            </a:endParaRPr>
          </a:p>
          <a:p>
            <a:r>
              <a:rPr lang="en-US" sz="2400" kern="0">
                <a:latin typeface="Open Sans"/>
                <a:ea typeface="Open Sans"/>
                <a:cs typeface="Open Sans"/>
              </a:rPr>
              <a:t>Community input is vital to the successful </a:t>
            </a:r>
            <a:br>
              <a:rPr lang="en-US" sz="2400" kern="0">
                <a:latin typeface="Open Sans"/>
                <a:ea typeface="Open Sans"/>
                <a:cs typeface="Open Sans"/>
              </a:rPr>
            </a:br>
            <a:r>
              <a:rPr lang="en-US" sz="2400" kern="0">
                <a:latin typeface="Open Sans"/>
                <a:ea typeface="Open Sans"/>
                <a:cs typeface="Open Sans"/>
              </a:rPr>
              <a:t>implementation of Measure B</a:t>
            </a:r>
            <a:endParaRPr lang="en-US">
              <a:latin typeface="Open Sans"/>
              <a:ea typeface="Open Sans"/>
              <a:cs typeface="Open Sans"/>
            </a:endParaRPr>
          </a:p>
        </p:txBody>
      </p:sp>
      <p:sp>
        <p:nvSpPr>
          <p:cNvPr id="9" name="TextBox 8">
            <a:extLst>
              <a:ext uri="{FF2B5EF4-FFF2-40B4-BE49-F238E27FC236}">
                <a16:creationId xmlns:a16="http://schemas.microsoft.com/office/drawing/2014/main" id="{3F6CA59B-74AB-D168-8C07-58B4DC711879}"/>
              </a:ext>
            </a:extLst>
          </p:cNvPr>
          <p:cNvSpPr txBox="1"/>
          <p:nvPr/>
        </p:nvSpPr>
        <p:spPr>
          <a:xfrm>
            <a:off x="8927274" y="1877816"/>
            <a:ext cx="31675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98DB"/>
                </a:solidFill>
                <a:latin typeface="Open Sans"/>
                <a:ea typeface="Open Sans"/>
                <a:cs typeface="Calibri"/>
              </a:rPr>
              <a:t>Visit our website and to take our survey!</a:t>
            </a:r>
            <a:endParaRPr lang="en-US" sz="2400" b="1">
              <a:solidFill>
                <a:srgbClr val="0098DB"/>
              </a:solidFill>
              <a:latin typeface="Open Sans"/>
              <a:ea typeface="Open Sans"/>
              <a:cs typeface="Open Sans"/>
            </a:endParaRPr>
          </a:p>
        </p:txBody>
      </p:sp>
      <p:pic>
        <p:nvPicPr>
          <p:cNvPr id="4" name="Picture 2">
            <a:extLst>
              <a:ext uri="{FF2B5EF4-FFF2-40B4-BE49-F238E27FC236}">
                <a16:creationId xmlns:a16="http://schemas.microsoft.com/office/drawing/2014/main" id="{B2677072-3115-1239-510E-A4E6429CE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0179" y="3273421"/>
            <a:ext cx="2296055" cy="2296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Tree>
    <p:extLst>
      <p:ext uri="{BB962C8B-B14F-4D97-AF65-F5344CB8AC3E}">
        <p14:creationId xmlns:p14="http://schemas.microsoft.com/office/powerpoint/2010/main" val="945718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16B9D4-57B1-3699-BFAA-3B688201E6A3}"/>
              </a:ext>
            </a:extLst>
          </p:cNvPr>
          <p:cNvSpPr txBox="1"/>
          <p:nvPr/>
        </p:nvSpPr>
        <p:spPr>
          <a:xfrm>
            <a:off x="547634" y="937967"/>
            <a:ext cx="1155828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242424"/>
                </a:solidFill>
                <a:latin typeface="Open Sans"/>
                <a:ea typeface="Open Sans"/>
                <a:cs typeface="Open Sans"/>
              </a:rPr>
              <a:t>Round 3 and Final Open Houses – Spring 2025  </a:t>
            </a:r>
            <a:br>
              <a:rPr lang="en-US" sz="2400" b="1">
                <a:solidFill>
                  <a:srgbClr val="242424"/>
                </a:solidFill>
                <a:latin typeface="Open Sans"/>
                <a:ea typeface="Open Sans"/>
                <a:cs typeface="Open Sans"/>
              </a:rPr>
            </a:br>
            <a:r>
              <a:rPr lang="en-US" sz="2400">
                <a:solidFill>
                  <a:schemeClr val="accent2"/>
                </a:solidFill>
                <a:latin typeface="Open Sans"/>
                <a:ea typeface="Open Sans"/>
                <a:cs typeface="Open Sans"/>
              </a:rPr>
              <a:t>Meetings to be held in each Council District and online</a:t>
            </a:r>
            <a:endParaRPr lang="en-US" sz="2000">
              <a:solidFill>
                <a:schemeClr val="accent2"/>
              </a:solidFill>
              <a:latin typeface="Open Sans"/>
              <a:ea typeface="Open Sans"/>
              <a:cs typeface="Open Sans"/>
            </a:endParaRPr>
          </a:p>
        </p:txBody>
      </p:sp>
      <p:sp>
        <p:nvSpPr>
          <p:cNvPr id="2"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
        <p:nvSpPr>
          <p:cNvPr id="3" name="TextBox 2">
            <a:extLst>
              <a:ext uri="{FF2B5EF4-FFF2-40B4-BE49-F238E27FC236}">
                <a16:creationId xmlns:a16="http://schemas.microsoft.com/office/drawing/2014/main" id="{3F11905B-4600-FDBA-F160-E10AD4E593A7}"/>
              </a:ext>
            </a:extLst>
          </p:cNvPr>
          <p:cNvSpPr txBox="1"/>
          <p:nvPr/>
        </p:nvSpPr>
        <p:spPr>
          <a:xfrm>
            <a:off x="542544" y="1999488"/>
            <a:ext cx="1072896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a:latin typeface="Open Sans"/>
                <a:ea typeface="Open Sans"/>
                <a:cs typeface="Arial"/>
              </a:rPr>
              <a:t>To be announced. In progress of identifying and coordinating available locations and dates.</a:t>
            </a:r>
          </a:p>
          <a:p>
            <a:pPr marL="342900" indent="-342900">
              <a:buFont typeface="Arial" panose="020B0604020202020204" pitchFamily="34" charset="0"/>
              <a:buChar char="•"/>
            </a:pPr>
            <a:r>
              <a:rPr lang="en-US" sz="2400">
                <a:latin typeface="Open Sans"/>
                <a:ea typeface="Open Sans"/>
                <a:cs typeface="Arial"/>
              </a:rPr>
              <a:t>Will share Cost-of-Service Study findings for public feedback.</a:t>
            </a:r>
          </a:p>
          <a:p>
            <a:pPr marL="342900" indent="-342900">
              <a:buFont typeface="Arial" panose="020B0604020202020204" pitchFamily="34" charset="0"/>
              <a:buChar char="•"/>
            </a:pPr>
            <a:r>
              <a:rPr lang="en-US" sz="2400">
                <a:latin typeface="Open Sans"/>
                <a:ea typeface="Open Sans"/>
                <a:cs typeface="Arial"/>
              </a:rPr>
              <a:t>Information will be shared via </a:t>
            </a:r>
            <a:r>
              <a:rPr lang="en-US" sz="2400">
                <a:latin typeface="Open Sans"/>
                <a:ea typeface="Open Sans"/>
                <a:cs typeface="Arial"/>
                <a:hlinkClick r:id="rId3"/>
              </a:rPr>
              <a:t>https://cleangreensd.org</a:t>
            </a:r>
            <a:r>
              <a:rPr lang="en-US" sz="2400">
                <a:latin typeface="Open Sans"/>
                <a:ea typeface="Open Sans"/>
                <a:cs typeface="Arial"/>
              </a:rPr>
              <a:t> </a:t>
            </a:r>
          </a:p>
        </p:txBody>
      </p:sp>
    </p:spTree>
    <p:extLst>
      <p:ext uri="{BB962C8B-B14F-4D97-AF65-F5344CB8AC3E}">
        <p14:creationId xmlns:p14="http://schemas.microsoft.com/office/powerpoint/2010/main" val="336180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C4ECBC-72EC-978A-3850-A6E590A2F696}"/>
              </a:ext>
            </a:extLst>
          </p:cNvPr>
          <p:cNvSpPr txBox="1"/>
          <p:nvPr/>
        </p:nvSpPr>
        <p:spPr>
          <a:xfrm>
            <a:off x="515662" y="940491"/>
            <a:ext cx="6700260" cy="707886"/>
          </a:xfrm>
          <a:prstGeom prst="rect">
            <a:avLst/>
          </a:prstGeom>
          <a:noFill/>
        </p:spPr>
        <p:txBody>
          <a:bodyPr wrap="square" lIns="91440" tIns="45720" rIns="91440" bIns="45720" rtlCol="0" anchor="t">
            <a:spAutoFit/>
          </a:bodyPr>
          <a:lstStyle/>
          <a:p>
            <a:r>
              <a:rPr lang="en-US" sz="4000">
                <a:latin typeface="Open Sans"/>
                <a:ea typeface="Open Sans"/>
                <a:cs typeface="Open Sans"/>
              </a:rPr>
              <a:t>Next Steps</a:t>
            </a:r>
          </a:p>
        </p:txBody>
      </p:sp>
      <p:sp>
        <p:nvSpPr>
          <p:cNvPr id="3" name="TextBox 2">
            <a:extLst>
              <a:ext uri="{FF2B5EF4-FFF2-40B4-BE49-F238E27FC236}">
                <a16:creationId xmlns:a16="http://schemas.microsoft.com/office/drawing/2014/main" id="{04DFB402-7B1A-08F1-AC3D-18C877E0CC80}"/>
              </a:ext>
            </a:extLst>
          </p:cNvPr>
          <p:cNvSpPr txBox="1"/>
          <p:nvPr/>
        </p:nvSpPr>
        <p:spPr>
          <a:xfrm>
            <a:off x="515662" y="1649324"/>
            <a:ext cx="9667706" cy="461665"/>
          </a:xfrm>
          <a:prstGeom prst="rect">
            <a:avLst/>
          </a:prstGeom>
          <a:noFill/>
        </p:spPr>
        <p:txBody>
          <a:bodyPr wrap="square" rtlCol="0">
            <a:spAutoFit/>
          </a:bodyPr>
          <a:lstStyle/>
          <a:p>
            <a:r>
              <a:rPr lang="en-US" sz="2400">
                <a:solidFill>
                  <a:schemeClr val="accent2"/>
                </a:solidFill>
                <a:latin typeface="Open Sans"/>
                <a:ea typeface="Open Sans"/>
                <a:cs typeface="Open Sans"/>
              </a:rPr>
              <a:t>Anticipated Timeline</a:t>
            </a:r>
          </a:p>
        </p:txBody>
      </p:sp>
      <p:sp>
        <p:nvSpPr>
          <p:cNvPr id="6" name="Rectangle 5">
            <a:extLst>
              <a:ext uri="{FF2B5EF4-FFF2-40B4-BE49-F238E27FC236}">
                <a16:creationId xmlns:a16="http://schemas.microsoft.com/office/drawing/2014/main" id="{05E12A43-14F0-777F-9C9E-A2A6F910BD22}"/>
              </a:ext>
            </a:extLst>
          </p:cNvPr>
          <p:cNvSpPr/>
          <p:nvPr/>
        </p:nvSpPr>
        <p:spPr>
          <a:xfrm>
            <a:off x="0" y="6012901"/>
            <a:ext cx="12192000" cy="523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Timeline may be subject to updates or changes. </a:t>
            </a:r>
          </a:p>
          <a:p>
            <a:pPr algn="ct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Visit our website for the latest information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hlinkClick r:id="rId4"/>
              </a:rPr>
              <a:t>https://cleangreensd.org</a:t>
            </a:r>
            <a:endPar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Content Placeholder 15">
            <a:extLst>
              <a:ext uri="{FF2B5EF4-FFF2-40B4-BE49-F238E27FC236}">
                <a16:creationId xmlns:a16="http://schemas.microsoft.com/office/drawing/2014/main" id="{2FD6D6C7-D039-9FC0-8A1D-2BF84C02A7AD}"/>
              </a:ext>
            </a:extLst>
          </p:cNvPr>
          <p:cNvGraphicFramePr>
            <a:graphicFrameLocks noGrp="1"/>
          </p:cNvGraphicFramePr>
          <p:nvPr>
            <p:ph idx="1"/>
            <p:extLst>
              <p:ext uri="{D42A27DB-BD31-4B8C-83A1-F6EECF244321}">
                <p14:modId xmlns:p14="http://schemas.microsoft.com/office/powerpoint/2010/main" val="3091064872"/>
              </p:ext>
            </p:extLst>
          </p:nvPr>
        </p:nvGraphicFramePr>
        <p:xfrm>
          <a:off x="809502" y="2287330"/>
          <a:ext cx="11040893" cy="19292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C85B57FB-3C08-F77C-B77F-C8964438FE56}"/>
              </a:ext>
            </a:extLst>
          </p:cNvPr>
          <p:cNvSpPr txBox="1"/>
          <p:nvPr/>
        </p:nvSpPr>
        <p:spPr>
          <a:xfrm>
            <a:off x="682248" y="4602876"/>
            <a:ext cx="2028824" cy="646331"/>
          </a:xfrm>
          <a:prstGeom prst="rect">
            <a:avLst/>
          </a:prstGeom>
          <a:noFill/>
        </p:spPr>
        <p:txBody>
          <a:bodyPr wrap="square" rtlCol="0">
            <a:spAutoFit/>
          </a:bodyPr>
          <a:lstStyle/>
          <a:p>
            <a:pPr algn="ctr"/>
            <a:r>
              <a:rPr lang="en-US" sz="1200" b="1">
                <a:latin typeface="Open Sans"/>
                <a:ea typeface="Open Sans"/>
                <a:cs typeface="Open Sans"/>
              </a:rPr>
              <a:t>Outreach &amp; Engagement Round 2</a:t>
            </a:r>
          </a:p>
          <a:p>
            <a:pPr algn="ctr"/>
            <a:r>
              <a:rPr lang="en-US" sz="1200">
                <a:latin typeface="Open Sans"/>
                <a:ea typeface="Open Sans"/>
                <a:cs typeface="Open Sans"/>
              </a:rPr>
              <a:t>(Nov – Jan 2025)</a:t>
            </a:r>
          </a:p>
        </p:txBody>
      </p:sp>
      <p:sp>
        <p:nvSpPr>
          <p:cNvPr id="12" name="Left Brace 11">
            <a:extLst>
              <a:ext uri="{FF2B5EF4-FFF2-40B4-BE49-F238E27FC236}">
                <a16:creationId xmlns:a16="http://schemas.microsoft.com/office/drawing/2014/main" id="{4FD69FAD-88EF-3B28-3AA9-3BB1A66023FB}"/>
              </a:ext>
            </a:extLst>
          </p:cNvPr>
          <p:cNvSpPr/>
          <p:nvPr/>
        </p:nvSpPr>
        <p:spPr>
          <a:xfrm rot="16200000">
            <a:off x="1514333" y="3582900"/>
            <a:ext cx="364655" cy="1639718"/>
          </a:xfrm>
          <a:prstGeom prst="leftBrace">
            <a:avLst>
              <a:gd name="adj1" fmla="val 8333"/>
              <a:gd name="adj2" fmla="val 5088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Open Sans"/>
              <a:ea typeface="Open Sans"/>
              <a:cs typeface="Open Sans"/>
            </a:endParaRPr>
          </a:p>
        </p:txBody>
      </p:sp>
      <p:sp>
        <p:nvSpPr>
          <p:cNvPr id="34"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
        <p:nvSpPr>
          <p:cNvPr id="4" name="TextBox 3">
            <a:extLst>
              <a:ext uri="{FF2B5EF4-FFF2-40B4-BE49-F238E27FC236}">
                <a16:creationId xmlns:a16="http://schemas.microsoft.com/office/drawing/2014/main" id="{A614B3B8-07A2-790C-4D50-F0A284E1FC3D}"/>
              </a:ext>
            </a:extLst>
          </p:cNvPr>
          <p:cNvSpPr txBox="1"/>
          <p:nvPr/>
        </p:nvSpPr>
        <p:spPr>
          <a:xfrm>
            <a:off x="5901447" y="4840347"/>
            <a:ext cx="2028824" cy="830997"/>
          </a:xfrm>
          <a:prstGeom prst="rect">
            <a:avLst/>
          </a:prstGeom>
          <a:noFill/>
        </p:spPr>
        <p:txBody>
          <a:bodyPr wrap="square" rtlCol="0">
            <a:spAutoFit/>
          </a:bodyP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Send Mailers followed by &gt;45-day Protest Period</a:t>
            </a:r>
          </a:p>
          <a:p>
            <a:pPr algn="ctr"/>
            <a:r>
              <a:rPr lang="en-US" sz="1200">
                <a:latin typeface="Open Sans" panose="020B0606030504020204" pitchFamily="34" charset="0"/>
                <a:ea typeface="Open Sans" panose="020B0606030504020204" pitchFamily="34" charset="0"/>
                <a:cs typeface="Open Sans" panose="020B0606030504020204" pitchFamily="34" charset="0"/>
              </a:rPr>
              <a:t>(April 2025 - May 2025)</a:t>
            </a:r>
          </a:p>
        </p:txBody>
      </p:sp>
      <p:sp>
        <p:nvSpPr>
          <p:cNvPr id="5" name="Left Brace 4">
            <a:extLst>
              <a:ext uri="{FF2B5EF4-FFF2-40B4-BE49-F238E27FC236}">
                <a16:creationId xmlns:a16="http://schemas.microsoft.com/office/drawing/2014/main" id="{3BD14550-2AA1-9CFF-2A1B-4CF4BDC42E71}"/>
              </a:ext>
            </a:extLst>
          </p:cNvPr>
          <p:cNvSpPr/>
          <p:nvPr/>
        </p:nvSpPr>
        <p:spPr>
          <a:xfrm rot="16200000">
            <a:off x="6733532" y="3820371"/>
            <a:ext cx="364655" cy="1639718"/>
          </a:xfrm>
          <a:prstGeom prst="leftBrace">
            <a:avLst>
              <a:gd name="adj1" fmla="val 8333"/>
              <a:gd name="adj2" fmla="val 5088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4B792AE-D43A-3D79-2DAA-7853FF513EFA}"/>
              </a:ext>
            </a:extLst>
          </p:cNvPr>
          <p:cNvSpPr txBox="1"/>
          <p:nvPr/>
        </p:nvSpPr>
        <p:spPr>
          <a:xfrm>
            <a:off x="4010392" y="4843741"/>
            <a:ext cx="2028824" cy="830997"/>
          </a:xfrm>
          <a:prstGeom prst="rect">
            <a:avLst/>
          </a:prstGeom>
          <a:noFill/>
        </p:spPr>
        <p:txBody>
          <a:bodyPr wrap="square" rtlCol="0">
            <a:spAutoFit/>
          </a:bodyP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Outreach &amp; Engagement Round 3</a:t>
            </a:r>
          </a:p>
          <a:p>
            <a:pPr algn="ctr"/>
            <a:r>
              <a:rPr lang="en-US" sz="1200">
                <a:latin typeface="Open Sans" panose="020B0606030504020204" pitchFamily="34" charset="0"/>
                <a:ea typeface="Open Sans" panose="020B0606030504020204" pitchFamily="34" charset="0"/>
                <a:cs typeface="Open Sans" panose="020B0606030504020204" pitchFamily="34" charset="0"/>
              </a:rPr>
              <a:t>(Feb-March 2025)</a:t>
            </a:r>
          </a:p>
          <a:p>
            <a:pPr algn="ctr"/>
            <a:endParaRPr lang="en-US" sz="1200" b="1"/>
          </a:p>
        </p:txBody>
      </p:sp>
      <p:sp>
        <p:nvSpPr>
          <p:cNvPr id="13" name="Left Brace 12">
            <a:extLst>
              <a:ext uri="{FF2B5EF4-FFF2-40B4-BE49-F238E27FC236}">
                <a16:creationId xmlns:a16="http://schemas.microsoft.com/office/drawing/2014/main" id="{6B6FF4CD-D79D-C0CC-5BE3-5B9B960926F9}"/>
              </a:ext>
            </a:extLst>
          </p:cNvPr>
          <p:cNvSpPr/>
          <p:nvPr/>
        </p:nvSpPr>
        <p:spPr>
          <a:xfrm rot="16200000">
            <a:off x="4818200" y="3629211"/>
            <a:ext cx="364655" cy="2028825"/>
          </a:xfrm>
          <a:prstGeom prst="leftBrace">
            <a:avLst>
              <a:gd name="adj1" fmla="val 8333"/>
              <a:gd name="adj2" fmla="val 5088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53891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8A9DD4-C502-BB1E-37F8-5C4EAE38F742}"/>
              </a:ext>
            </a:extLst>
          </p:cNvPr>
          <p:cNvSpPr txBox="1"/>
          <p:nvPr/>
        </p:nvSpPr>
        <p:spPr>
          <a:xfrm>
            <a:off x="3246337" y="4893726"/>
            <a:ext cx="6185898" cy="830997"/>
          </a:xfrm>
          <a:prstGeom prst="rect">
            <a:avLst/>
          </a:prstGeom>
          <a:noFill/>
        </p:spPr>
        <p:txBody>
          <a:bodyPr wrap="square" lIns="91440" tIns="45720" rIns="91440" bIns="45720" rtlCol="0" anchor="t">
            <a:spAutoFit/>
          </a:bodyPr>
          <a:lstStyle/>
          <a:p>
            <a:pPr algn="ctr">
              <a:buSzPts val="1000"/>
              <a:tabLst>
                <a:tab pos="914400" algn="l"/>
              </a:tabLst>
            </a:pPr>
            <a:r>
              <a:rPr lang="en-US" sz="2400" b="1" kern="0">
                <a:latin typeface="Open Sans"/>
                <a:ea typeface="Times New Roman" panose="02020603050405020304" pitchFamily="18" charset="0"/>
                <a:cs typeface="Times New Roman"/>
              </a:rPr>
              <a:t>Thank You!</a:t>
            </a:r>
          </a:p>
          <a:p>
            <a:pPr algn="ctr">
              <a:buSzPts val="1000"/>
              <a:tabLst>
                <a:tab pos="914400" algn="l"/>
              </a:tabLst>
            </a:pPr>
            <a:r>
              <a:rPr lang="en-US" sz="2400" b="1" kern="0">
                <a:effectLst/>
                <a:latin typeface="Open Sans"/>
                <a:ea typeface="Calibri" panose="020F0502020204030204" pitchFamily="34" charset="0"/>
                <a:cs typeface="Times New Roman"/>
              </a:rPr>
              <a:t>Please visit </a:t>
            </a:r>
            <a:r>
              <a:rPr lang="en-US" sz="2400" b="1" kern="0">
                <a:solidFill>
                  <a:srgbClr val="0098DB"/>
                </a:solidFill>
                <a:effectLst/>
                <a:latin typeface="Open Sans"/>
                <a:ea typeface="Calibri" panose="020F0502020204030204" pitchFamily="34" charset="0"/>
                <a:cs typeface="Times New Roman"/>
              </a:rPr>
              <a:t>CleanGreen</a:t>
            </a:r>
            <a:r>
              <a:rPr lang="en-US" sz="2400" b="1" kern="0">
                <a:solidFill>
                  <a:srgbClr val="0098DB"/>
                </a:solidFill>
                <a:latin typeface="Open Sans"/>
                <a:ea typeface="Calibri" panose="020F0502020204030204" pitchFamily="34" charset="0"/>
                <a:cs typeface="Times New Roman"/>
              </a:rPr>
              <a:t>SD.org</a:t>
            </a:r>
            <a:endParaRPr lang="en-US" sz="2400" b="1" kern="100">
              <a:solidFill>
                <a:srgbClr val="0098DB"/>
              </a:solidFill>
              <a:effectLst/>
              <a:latin typeface="Open Sans"/>
              <a:ea typeface="Calibri" panose="020F0502020204030204" pitchFamily="34" charset="0"/>
              <a:cs typeface="Times New Roman"/>
            </a:endParaRPr>
          </a:p>
        </p:txBody>
      </p:sp>
      <p:pic>
        <p:nvPicPr>
          <p:cNvPr id="5" name="Content Placeholder 3" descr="A person putting trash into a bin&#10;&#10;Description automatically generated">
            <a:extLst>
              <a:ext uri="{FF2B5EF4-FFF2-40B4-BE49-F238E27FC236}">
                <a16:creationId xmlns:a16="http://schemas.microsoft.com/office/drawing/2014/main" id="{CB8795B9-6C95-4D2E-881E-C0B328191B45}"/>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397"/>
          <a:stretch/>
        </p:blipFill>
        <p:spPr>
          <a:xfrm>
            <a:off x="22304" y="778209"/>
            <a:ext cx="3712745" cy="2650792"/>
          </a:xfrm>
          <a:prstGeom prst="rect">
            <a:avLst/>
          </a:prstGeom>
        </p:spPr>
      </p:pic>
      <p:pic>
        <p:nvPicPr>
          <p:cNvPr id="6" name="Picture 5" descr="A garbage truck parked on a street&#10;&#10;Description automatically generated">
            <a:extLst>
              <a:ext uri="{FF2B5EF4-FFF2-40B4-BE49-F238E27FC236}">
                <a16:creationId xmlns:a16="http://schemas.microsoft.com/office/drawing/2014/main" id="{65CCF9C3-050B-4718-A138-B088D72EB5F8}"/>
              </a:ext>
            </a:extLst>
          </p:cNvPr>
          <p:cNvPicPr>
            <a:picLocks noChangeAspect="1"/>
          </p:cNvPicPr>
          <p:nvPr/>
        </p:nvPicPr>
        <p:blipFill rotWithShape="1">
          <a:blip r:embed="rId5">
            <a:extLst>
              <a:ext uri="{28A0092B-C50C-407E-A947-70E740481C1C}">
                <a14:useLocalDpi xmlns:a14="http://schemas.microsoft.com/office/drawing/2010/main" val="0"/>
              </a:ext>
            </a:extLst>
          </a:blip>
          <a:srcRect l="32223" r="26889"/>
          <a:stretch/>
        </p:blipFill>
        <p:spPr>
          <a:xfrm rot="5400000">
            <a:off x="4839771" y="-309057"/>
            <a:ext cx="2633334" cy="4842779"/>
          </a:xfrm>
          <a:prstGeom prst="rect">
            <a:avLst/>
          </a:prstGeom>
        </p:spPr>
      </p:pic>
      <p:pic>
        <p:nvPicPr>
          <p:cNvPr id="7" name="Picture 6" descr="A garbage truck loading garbage cans&#10;&#10;Description automatically generated with medium confidence">
            <a:extLst>
              <a:ext uri="{FF2B5EF4-FFF2-40B4-BE49-F238E27FC236}">
                <a16:creationId xmlns:a16="http://schemas.microsoft.com/office/drawing/2014/main" id="{F8E3F058-5F43-4016-B559-61E3F96E68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06"/>
          <a:stretch/>
        </p:blipFill>
        <p:spPr>
          <a:xfrm>
            <a:off x="8456951" y="813123"/>
            <a:ext cx="3712745" cy="2615878"/>
          </a:xfrm>
          <a:prstGeom prst="rect">
            <a:avLst/>
          </a:prstGeom>
        </p:spPr>
      </p:pic>
      <p:pic>
        <p:nvPicPr>
          <p:cNvPr id="8" name="Picture 7">
            <a:extLst>
              <a:ext uri="{FF2B5EF4-FFF2-40B4-BE49-F238E27FC236}">
                <a16:creationId xmlns:a16="http://schemas.microsoft.com/office/drawing/2014/main" id="{90297216-BF02-4D6C-96E9-86A89910594E}"/>
              </a:ext>
            </a:extLst>
          </p:cNvPr>
          <p:cNvPicPr>
            <a:picLocks noChangeAspect="1"/>
          </p:cNvPicPr>
          <p:nvPr/>
        </p:nvPicPr>
        <p:blipFill>
          <a:blip r:embed="rId7"/>
          <a:stretch>
            <a:fillRect/>
          </a:stretch>
        </p:blipFill>
        <p:spPr>
          <a:xfrm>
            <a:off x="2298102" y="3446456"/>
            <a:ext cx="3171684" cy="1702594"/>
          </a:xfrm>
          <a:prstGeom prst="rect">
            <a:avLst/>
          </a:prstGeom>
          <a:ln>
            <a:noFill/>
          </a:ln>
        </p:spPr>
      </p:pic>
      <p:sp>
        <p:nvSpPr>
          <p:cNvPr id="3"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Tree>
    <p:extLst>
      <p:ext uri="{BB962C8B-B14F-4D97-AF65-F5344CB8AC3E}">
        <p14:creationId xmlns:p14="http://schemas.microsoft.com/office/powerpoint/2010/main" val="1695225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89300D-AAC3-E6CA-27A5-394CA4A37DEE}"/>
              </a:ext>
            </a:extLst>
          </p:cNvPr>
          <p:cNvSpPr txBox="1"/>
          <p:nvPr/>
        </p:nvSpPr>
        <p:spPr>
          <a:xfrm>
            <a:off x="179015" y="1952908"/>
            <a:ext cx="6687412" cy="5111656"/>
          </a:xfrm>
          <a:prstGeom prst="rect">
            <a:avLst/>
          </a:prstGeom>
          <a:noFill/>
        </p:spPr>
        <p:txBody>
          <a:bodyPr wrap="square" lIns="91440" tIns="45720" rIns="91440" bIns="45720" rtlCol="0" anchor="t">
            <a:spAutoFit/>
          </a:bodyPr>
          <a:lstStyle/>
          <a:p>
            <a:pPr marL="342900" indent="-342900">
              <a:buFont typeface="Arial"/>
              <a:buChar char="•"/>
              <a:tabLst>
                <a:tab pos="914400" algn="l"/>
              </a:tabLst>
            </a:pPr>
            <a:r>
              <a:rPr lang="en-US" sz="2400">
                <a:latin typeface="Open Sans"/>
                <a:ea typeface="Calibri"/>
                <a:cs typeface="Arial"/>
              </a:rPr>
              <a:t>Passed by San Diego voters in 2022</a:t>
            </a:r>
            <a:endParaRPr lang="en-US">
              <a:cs typeface="Calibri"/>
            </a:endParaRPr>
          </a:p>
          <a:p>
            <a:pPr marL="342900" indent="-342900">
              <a:lnSpc>
                <a:spcPct val="150000"/>
              </a:lnSpc>
              <a:buFont typeface="Arial"/>
              <a:buChar char="•"/>
              <a:tabLst>
                <a:tab pos="914400" algn="l"/>
              </a:tabLst>
            </a:pPr>
            <a:r>
              <a:rPr lang="en-US" sz="2400">
                <a:latin typeface="Open Sans"/>
                <a:ea typeface="Calibri"/>
                <a:cs typeface="Arial"/>
              </a:rPr>
              <a:t>Amended the People's Ordinance and allows the City's review of trash collection services and fees</a:t>
            </a:r>
          </a:p>
          <a:p>
            <a:pPr marL="342900" indent="-342900">
              <a:lnSpc>
                <a:spcPct val="150000"/>
              </a:lnSpc>
              <a:buFont typeface="Arial"/>
              <a:buChar char="•"/>
              <a:tabLst>
                <a:tab pos="914400" algn="l"/>
              </a:tabLst>
            </a:pPr>
            <a:r>
              <a:rPr lang="en-US" sz="2400">
                <a:latin typeface="Open Sans"/>
                <a:ea typeface="Calibri"/>
                <a:cs typeface="Arial"/>
              </a:rPr>
              <a:t>Potential for enhanced services</a:t>
            </a:r>
          </a:p>
          <a:p>
            <a:pPr marL="342900" indent="-342900">
              <a:lnSpc>
                <a:spcPct val="150000"/>
              </a:lnSpc>
              <a:buFont typeface="Arial"/>
              <a:buChar char="•"/>
              <a:tabLst>
                <a:tab pos="914400" algn="l"/>
              </a:tabLst>
            </a:pPr>
            <a:r>
              <a:rPr lang="en-US" sz="2400">
                <a:latin typeface="Open Sans"/>
                <a:ea typeface="Calibri"/>
                <a:cs typeface="Calibri"/>
              </a:rPr>
              <a:t>City</a:t>
            </a:r>
            <a:r>
              <a:rPr lang="en-US" sz="2400">
                <a:latin typeface="Open Sans"/>
                <a:ea typeface="+mn-lt"/>
                <a:cs typeface="+mn-lt"/>
              </a:rPr>
              <a:t> may begin charging properties </a:t>
            </a:r>
            <a:br>
              <a:rPr lang="en-US" sz="2400">
                <a:latin typeface="Open Sans"/>
                <a:ea typeface="+mn-lt"/>
                <a:cs typeface="+mn-lt"/>
              </a:rPr>
            </a:br>
            <a:r>
              <a:rPr lang="en-US" sz="2400">
                <a:latin typeface="Open Sans"/>
                <a:ea typeface="+mn-lt"/>
                <a:cs typeface="+mn-lt"/>
              </a:rPr>
              <a:t>4 or less units and single-family homes a fee for trash services</a:t>
            </a:r>
            <a:endParaRPr lang="en-US">
              <a:latin typeface="Open Sans"/>
              <a:ea typeface="Calibri"/>
              <a:cs typeface="Arial"/>
            </a:endParaRPr>
          </a:p>
          <a:p>
            <a:pPr marL="285750">
              <a:spcBef>
                <a:spcPts val="1000"/>
              </a:spcBef>
              <a:spcAft>
                <a:spcPts val="700"/>
              </a:spcAft>
              <a:buSzPts val="1000"/>
              <a:buFont typeface="Arial"/>
              <a:buChar char="•"/>
            </a:pPr>
            <a:endParaRPr lang="en-US" kern="0">
              <a:latin typeface="Open Sans"/>
              <a:ea typeface="Open Sans"/>
              <a:cs typeface="Arial"/>
            </a:endParaRPr>
          </a:p>
          <a:p>
            <a:endParaRPr lang="en-US">
              <a:latin typeface="Open Sans"/>
              <a:ea typeface="Open Sans"/>
              <a:cs typeface="Open Sans"/>
            </a:endParaRPr>
          </a:p>
        </p:txBody>
      </p:sp>
      <p:pic>
        <p:nvPicPr>
          <p:cNvPr id="5" name="Picture 4" descr="A group of trash cans in front of a house&#10;&#10;Description automatically generated">
            <a:extLst>
              <a:ext uri="{FF2B5EF4-FFF2-40B4-BE49-F238E27FC236}">
                <a16:creationId xmlns:a16="http://schemas.microsoft.com/office/drawing/2014/main" id="{8E896361-F605-0872-3C1E-0DC73DC42923}"/>
              </a:ext>
            </a:extLst>
          </p:cNvPr>
          <p:cNvPicPr>
            <a:picLocks noChangeAspect="1"/>
          </p:cNvPicPr>
          <p:nvPr/>
        </p:nvPicPr>
        <p:blipFill>
          <a:blip r:embed="rId4"/>
          <a:srcRect l="28495" b="267"/>
          <a:stretch/>
        </p:blipFill>
        <p:spPr>
          <a:xfrm>
            <a:off x="7051858" y="1397793"/>
            <a:ext cx="4383552" cy="4070612"/>
          </a:xfrm>
          <a:prstGeom prst="rect">
            <a:avLst/>
          </a:prstGeom>
        </p:spPr>
      </p:pic>
      <p:sp>
        <p:nvSpPr>
          <p:cNvPr id="2" name="Slide Number Placeholder 1">
            <a:extLst>
              <a:ext uri="{FF2B5EF4-FFF2-40B4-BE49-F238E27FC236}">
                <a16:creationId xmlns:a16="http://schemas.microsoft.com/office/drawing/2014/main" id="{E9D6C8AC-1627-2143-7CF9-7347B31076EC}"/>
              </a:ext>
            </a:extLst>
          </p:cNvPr>
          <p:cNvSpPr>
            <a:spLocks noGrp="1"/>
          </p:cNvSpPr>
          <p:nvPr>
            <p:ph type="sldNum" sz="quarter" idx="12"/>
          </p:nvPr>
        </p:nvSpPr>
        <p:spPr/>
        <p:txBody>
          <a:bodyPr/>
          <a:lstStyle/>
          <a:p>
            <a:fld id="{90FCBB43-4EE7-4AE0-A011-CC9052827149}" type="slidenum">
              <a:rPr lang="en-US" dirty="0" smtClean="0">
                <a:solidFill>
                  <a:schemeClr val="tx1">
                    <a:lumMod val="65000"/>
                    <a:lumOff val="35000"/>
                  </a:schemeClr>
                </a:solidFill>
              </a:rPr>
              <a:t>2</a:t>
            </a:fld>
            <a:endParaRPr lang="en-US">
              <a:solidFill>
                <a:schemeClr val="tx1">
                  <a:lumMod val="65000"/>
                  <a:lumOff val="35000"/>
                </a:schemeClr>
              </a:solidFill>
            </a:endParaRPr>
          </a:p>
        </p:txBody>
      </p:sp>
      <p:sp>
        <p:nvSpPr>
          <p:cNvPr id="6" name="TextBox 5">
            <a:extLst>
              <a:ext uri="{FF2B5EF4-FFF2-40B4-BE49-F238E27FC236}">
                <a16:creationId xmlns:a16="http://schemas.microsoft.com/office/drawing/2014/main" id="{1B83A39F-8842-1737-6E12-D2C2DBA779B7}"/>
              </a:ext>
            </a:extLst>
          </p:cNvPr>
          <p:cNvSpPr txBox="1"/>
          <p:nvPr/>
        </p:nvSpPr>
        <p:spPr>
          <a:xfrm>
            <a:off x="180846" y="1039698"/>
            <a:ext cx="11824786" cy="707886"/>
          </a:xfrm>
          <a:prstGeom prst="rect">
            <a:avLst/>
          </a:prstGeom>
          <a:noFill/>
        </p:spPr>
        <p:txBody>
          <a:bodyPr wrap="square" lIns="91440" tIns="45720" rIns="91440" bIns="45720" rtlCol="0" anchor="t">
            <a:spAutoFit/>
          </a:bodyPr>
          <a:lstStyle/>
          <a:p>
            <a:r>
              <a:rPr lang="en-US" sz="4000" kern="0">
                <a:latin typeface="Open Sans"/>
                <a:ea typeface="Open Sans"/>
                <a:cs typeface="Open Sans"/>
              </a:rPr>
              <a:t>About Measure B</a:t>
            </a:r>
          </a:p>
        </p:txBody>
      </p:sp>
      <p:sp>
        <p:nvSpPr>
          <p:cNvPr id="8" name="TextBox 7">
            <a:extLst>
              <a:ext uri="{FF2B5EF4-FFF2-40B4-BE49-F238E27FC236}">
                <a16:creationId xmlns:a16="http://schemas.microsoft.com/office/drawing/2014/main" id="{88F962EA-5039-27DD-2A72-C0C24F07CB8D}"/>
              </a:ext>
            </a:extLst>
          </p:cNvPr>
          <p:cNvSpPr txBox="1"/>
          <p:nvPr/>
        </p:nvSpPr>
        <p:spPr>
          <a:xfrm>
            <a:off x="1105406" y="155778"/>
            <a:ext cx="11824786" cy="477054"/>
          </a:xfrm>
          <a:prstGeom prst="rect">
            <a:avLst/>
          </a:prstGeom>
          <a:noFill/>
        </p:spPr>
        <p:txBody>
          <a:bodyPr wrap="square" lIns="91440" tIns="45720" rIns="91440" bIns="45720" rtlCol="0" anchor="t">
            <a:spAutoFit/>
          </a:body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Tree>
    <p:extLst>
      <p:ext uri="{BB962C8B-B14F-4D97-AF65-F5344CB8AC3E}">
        <p14:creationId xmlns:p14="http://schemas.microsoft.com/office/powerpoint/2010/main" val="560611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extBox 1">
            <a:extLst>
              <a:ext uri="{FF2B5EF4-FFF2-40B4-BE49-F238E27FC236}">
                <a16:creationId xmlns:a16="http://schemas.microsoft.com/office/drawing/2014/main" id="{1DEC1FEB-D3E1-44CD-1A08-05A498889418}"/>
              </a:ext>
            </a:extLst>
          </p:cNvPr>
          <p:cNvGraphicFramePr/>
          <p:nvPr/>
        </p:nvGraphicFramePr>
        <p:xfrm>
          <a:off x="500589" y="1046169"/>
          <a:ext cx="6996841" cy="50822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A person throwing leaves into a green trash can&#10;&#10;Description automatically generated">
            <a:extLst>
              <a:ext uri="{FF2B5EF4-FFF2-40B4-BE49-F238E27FC236}">
                <a16:creationId xmlns:a16="http://schemas.microsoft.com/office/drawing/2014/main" id="{10C7B362-C990-FFC5-EAF4-068D33C74149}"/>
              </a:ext>
            </a:extLst>
          </p:cNvPr>
          <p:cNvPicPr>
            <a:picLocks noChangeAspect="1"/>
          </p:cNvPicPr>
          <p:nvPr/>
        </p:nvPicPr>
        <p:blipFill>
          <a:blip r:embed="rId9"/>
          <a:srcRect l="23690" t="132" r="5241" b="313"/>
          <a:stretch/>
        </p:blipFill>
        <p:spPr>
          <a:xfrm>
            <a:off x="8106980" y="1670326"/>
            <a:ext cx="3749295" cy="3505660"/>
          </a:xfrm>
          <a:prstGeom prst="rect">
            <a:avLst/>
          </a:prstGeom>
        </p:spPr>
      </p:pic>
      <p:sp>
        <p:nvSpPr>
          <p:cNvPr id="7" name="Slide Number Placeholder 6">
            <a:extLst>
              <a:ext uri="{FF2B5EF4-FFF2-40B4-BE49-F238E27FC236}">
                <a16:creationId xmlns:a16="http://schemas.microsoft.com/office/drawing/2014/main" id="{605AFCF2-D384-E811-963F-C7F53661BF69}"/>
              </a:ext>
            </a:extLst>
          </p:cNvPr>
          <p:cNvSpPr>
            <a:spLocks noGrp="1"/>
          </p:cNvSpPr>
          <p:nvPr>
            <p:ph type="sldNum" sz="quarter" idx="12"/>
          </p:nvPr>
        </p:nvSpPr>
        <p:spPr/>
        <p:txBody>
          <a:bodyPr/>
          <a:lstStyle/>
          <a:p>
            <a:fld id="{90FCBB43-4EE7-4AE0-A011-CC9052827149}" type="slidenum">
              <a:rPr lang="en-US" dirty="0" smtClean="0">
                <a:solidFill>
                  <a:schemeClr val="tx1">
                    <a:lumMod val="65000"/>
                    <a:lumOff val="35000"/>
                  </a:schemeClr>
                </a:solidFill>
              </a:rPr>
              <a:t>3</a:t>
            </a:fld>
            <a:endParaRPr lang="en-US">
              <a:solidFill>
                <a:schemeClr val="tx1">
                  <a:lumMod val="65000"/>
                  <a:lumOff val="35000"/>
                </a:schemeClr>
              </a:solidFill>
              <a:cs typeface="Calibri"/>
            </a:endParaRPr>
          </a:p>
        </p:txBody>
      </p:sp>
      <p:sp>
        <p:nvSpPr>
          <p:cNvPr id="21" name="TextBox 20">
            <a:extLst>
              <a:ext uri="{FF2B5EF4-FFF2-40B4-BE49-F238E27FC236}">
                <a16:creationId xmlns:a16="http://schemas.microsoft.com/office/drawing/2014/main" id="{ED34D0A8-112F-49E2-AD80-4BA3F9FB9B9B}"/>
              </a:ext>
            </a:extLst>
          </p:cNvPr>
          <p:cNvSpPr txBox="1"/>
          <p:nvPr/>
        </p:nvSpPr>
        <p:spPr>
          <a:xfrm>
            <a:off x="1105406" y="155778"/>
            <a:ext cx="11824786" cy="477054"/>
          </a:xfrm>
          <a:prstGeom prst="rect">
            <a:avLst/>
          </a:prstGeom>
          <a:noFill/>
        </p:spPr>
        <p:txBody>
          <a:bodyPr wrap="square" lIns="91440" tIns="45720" rIns="91440" bIns="45720" rtlCol="0" anchor="t">
            <a:spAutoFit/>
          </a:body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Tree>
    <p:extLst>
      <p:ext uri="{BB962C8B-B14F-4D97-AF65-F5344CB8AC3E}">
        <p14:creationId xmlns:p14="http://schemas.microsoft.com/office/powerpoint/2010/main" val="212563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13A3ED-3B51-9653-CC12-15B3F787491B}"/>
              </a:ext>
            </a:extLst>
          </p:cNvPr>
          <p:cNvSpPr txBox="1"/>
          <p:nvPr/>
        </p:nvSpPr>
        <p:spPr>
          <a:xfrm>
            <a:off x="275467" y="2068397"/>
            <a:ext cx="7071639" cy="3416320"/>
          </a:xfrm>
          <a:prstGeom prst="rect">
            <a:avLst/>
          </a:prstGeom>
          <a:noFill/>
        </p:spPr>
        <p:txBody>
          <a:bodyPr wrap="square" lIns="91440" tIns="45720" rIns="91440" bIns="45720" rtlCol="0" anchor="t">
            <a:spAutoFit/>
          </a:bodyPr>
          <a:lstStyle/>
          <a:p>
            <a:pPr marL="342900" indent="-342900">
              <a:buFont typeface="Arial"/>
              <a:buChar char="•"/>
              <a:tabLst>
                <a:tab pos="914400" algn="l"/>
              </a:tabLst>
            </a:pPr>
            <a:r>
              <a:rPr lang="en-US" sz="2400" kern="0">
                <a:latin typeface="Open Sans"/>
                <a:ea typeface="Times New Roman" panose="02020603050405020304" pitchFamily="18" charset="0"/>
                <a:cs typeface="Times New Roman"/>
              </a:rPr>
              <a:t>Baseline</a:t>
            </a:r>
            <a:r>
              <a:rPr lang="en-US" sz="2400" kern="0">
                <a:effectLst/>
                <a:latin typeface="Open Sans"/>
                <a:ea typeface="Times New Roman" panose="02020603050405020304" pitchFamily="18" charset="0"/>
                <a:cs typeface="Times New Roman"/>
              </a:rPr>
              <a:t> </a:t>
            </a:r>
            <a:r>
              <a:rPr lang="en-US" sz="2400" kern="0">
                <a:latin typeface="Open Sans"/>
                <a:ea typeface="Times New Roman" panose="02020603050405020304" pitchFamily="18" charset="0"/>
                <a:cs typeface="Times New Roman"/>
              </a:rPr>
              <a:t>cost</a:t>
            </a:r>
            <a:r>
              <a:rPr lang="en-US" sz="2400" kern="0">
                <a:effectLst/>
                <a:latin typeface="Open Sans"/>
                <a:ea typeface="Times New Roman" panose="02020603050405020304" pitchFamily="18" charset="0"/>
                <a:cs typeface="Times New Roman"/>
              </a:rPr>
              <a:t> analysis </a:t>
            </a:r>
            <a:r>
              <a:rPr lang="en-US" sz="2400" kern="0">
                <a:latin typeface="Open Sans"/>
                <a:ea typeface="Times New Roman" panose="02020603050405020304" pitchFamily="18" charset="0"/>
                <a:cs typeface="Times New Roman"/>
              </a:rPr>
              <a:t>for collection services</a:t>
            </a:r>
            <a:endParaRPr lang="en-US" sz="2400" kern="0">
              <a:latin typeface="Open Sans"/>
              <a:ea typeface="Times New Roman" panose="02020603050405020304" pitchFamily="18" charset="0"/>
              <a:cs typeface="Times New Roman" panose="02020603050405020304" pitchFamily="18" charset="0"/>
            </a:endParaRPr>
          </a:p>
          <a:p>
            <a:pPr marL="342900" indent="-342900">
              <a:buFont typeface="Arial"/>
              <a:buChar char="•"/>
              <a:tabLst>
                <a:tab pos="914400" algn="l"/>
              </a:tabLst>
            </a:pPr>
            <a:endParaRPr lang="en-US" sz="2400" kern="0">
              <a:latin typeface="Open Sans"/>
              <a:ea typeface="Times New Roman" panose="02020603050405020304" pitchFamily="18" charset="0"/>
              <a:cs typeface="Times New Roman"/>
            </a:endParaRPr>
          </a:p>
          <a:p>
            <a:pPr marL="342900" indent="-342900">
              <a:buFont typeface="Arial"/>
              <a:buChar char="•"/>
              <a:tabLst>
                <a:tab pos="914400" algn="l"/>
              </a:tabLst>
            </a:pPr>
            <a:r>
              <a:rPr lang="en-US" sz="2400" kern="0">
                <a:latin typeface="Open Sans"/>
                <a:ea typeface="Times New Roman" panose="02020603050405020304" pitchFamily="18" charset="0"/>
                <a:cs typeface="Times New Roman"/>
              </a:rPr>
              <a:t>What additional trash services are requested by residents</a:t>
            </a:r>
            <a:endParaRPr lang="en-US" sz="2400" kern="0">
              <a:latin typeface="Open Sans"/>
              <a:ea typeface="Times New Roman" panose="02020603050405020304" pitchFamily="18" charset="0"/>
              <a:cs typeface="Times New Roman" panose="02020603050405020304" pitchFamily="18" charset="0"/>
            </a:endParaRPr>
          </a:p>
          <a:p>
            <a:pPr marL="342900" indent="-342900">
              <a:buFont typeface="Arial"/>
              <a:buChar char="•"/>
              <a:tabLst>
                <a:tab pos="914400" algn="l"/>
              </a:tabLst>
            </a:pPr>
            <a:endParaRPr lang="en-US" sz="2400" kern="0">
              <a:latin typeface="Open Sans"/>
              <a:ea typeface="Times New Roman" panose="02020603050405020304" pitchFamily="18" charset="0"/>
              <a:cs typeface="Times New Roman"/>
            </a:endParaRPr>
          </a:p>
          <a:p>
            <a:pPr marL="342900" indent="-342900">
              <a:buFont typeface="Arial"/>
              <a:buChar char="•"/>
              <a:tabLst>
                <a:tab pos="914400" algn="l"/>
              </a:tabLst>
            </a:pPr>
            <a:r>
              <a:rPr lang="en-US" sz="2400" kern="0">
                <a:latin typeface="Open Sans"/>
                <a:ea typeface="Times New Roman" panose="02020603050405020304" pitchFamily="18" charset="0"/>
                <a:cs typeface="Times New Roman"/>
              </a:rPr>
              <a:t>Fee structure</a:t>
            </a:r>
            <a:endParaRPr lang="en-US" kern="0">
              <a:latin typeface="Open Sans"/>
              <a:ea typeface="Times New Roman" panose="02020603050405020304" pitchFamily="18" charset="0"/>
              <a:cs typeface="Times New Roman"/>
            </a:endParaRPr>
          </a:p>
          <a:p>
            <a:pPr marL="342900" indent="-342900">
              <a:buFont typeface="Arial"/>
              <a:buChar char="•"/>
              <a:tabLst>
                <a:tab pos="914400" algn="l"/>
              </a:tabLst>
            </a:pPr>
            <a:endParaRPr lang="en-US" sz="2400" kern="0">
              <a:latin typeface="Open Sans"/>
              <a:ea typeface="Times New Roman" panose="02020603050405020304" pitchFamily="18" charset="0"/>
              <a:cs typeface="Times New Roman"/>
            </a:endParaRPr>
          </a:p>
          <a:p>
            <a:pPr marL="342900" indent="-342900">
              <a:buFont typeface="Arial"/>
              <a:buChar char="•"/>
              <a:tabLst>
                <a:tab pos="914400" algn="l"/>
              </a:tabLst>
            </a:pPr>
            <a:r>
              <a:rPr lang="en-US" sz="2400" kern="0">
                <a:latin typeface="Open Sans"/>
                <a:ea typeface="Times New Roman" panose="02020603050405020304" pitchFamily="18" charset="0"/>
                <a:cs typeface="Times New Roman"/>
              </a:rPr>
              <a:t>Investigation</a:t>
            </a:r>
            <a:r>
              <a:rPr lang="en-US" sz="2400" kern="0">
                <a:effectLst/>
                <a:latin typeface="Open Sans"/>
                <a:ea typeface="Times New Roman" panose="02020603050405020304" pitchFamily="18" charset="0"/>
                <a:cs typeface="Times New Roman"/>
              </a:rPr>
              <a:t> of discount programs</a:t>
            </a:r>
            <a:endParaRPr lang="en-US" kern="0">
              <a:latin typeface="Open Sans"/>
              <a:ea typeface="Calibri"/>
              <a:cs typeface="Times New Roman"/>
            </a:endParaRPr>
          </a:p>
          <a:p>
            <a:pPr marL="342900" indent="-342900">
              <a:buFont typeface="Arial"/>
              <a:buChar char="•"/>
              <a:tabLst>
                <a:tab pos="914400" algn="l"/>
              </a:tabLst>
            </a:pPr>
            <a:endParaRPr lang="en-US" sz="2400" kern="0">
              <a:latin typeface="Times New Roman"/>
              <a:ea typeface="Open Sans"/>
              <a:cs typeface="Times New Roman"/>
            </a:endParaRPr>
          </a:p>
        </p:txBody>
      </p:sp>
      <p:pic>
        <p:nvPicPr>
          <p:cNvPr id="4" name="Picture 3" descr="A person pushing a green trash can&#10;&#10;Description automatically generated">
            <a:extLst>
              <a:ext uri="{FF2B5EF4-FFF2-40B4-BE49-F238E27FC236}">
                <a16:creationId xmlns:a16="http://schemas.microsoft.com/office/drawing/2014/main" id="{64F7067B-6044-3FB2-4D6F-EAD5660CFFC3}"/>
              </a:ext>
            </a:extLst>
          </p:cNvPr>
          <p:cNvPicPr>
            <a:picLocks noChangeAspect="1"/>
          </p:cNvPicPr>
          <p:nvPr/>
        </p:nvPicPr>
        <p:blipFill>
          <a:blip r:embed="rId4"/>
          <a:srcRect l="14652" r="21346" b="-247"/>
          <a:stretch/>
        </p:blipFill>
        <p:spPr>
          <a:xfrm>
            <a:off x="7555404" y="1866113"/>
            <a:ext cx="3800628" cy="3930398"/>
          </a:xfrm>
          <a:prstGeom prst="rect">
            <a:avLst/>
          </a:prstGeom>
        </p:spPr>
      </p:pic>
      <p:sp>
        <p:nvSpPr>
          <p:cNvPr id="3" name="Slide Number Placeholder 2">
            <a:extLst>
              <a:ext uri="{FF2B5EF4-FFF2-40B4-BE49-F238E27FC236}">
                <a16:creationId xmlns:a16="http://schemas.microsoft.com/office/drawing/2014/main" id="{870CCE5C-D923-CB1C-D66A-4FE420F4E860}"/>
              </a:ext>
            </a:extLst>
          </p:cNvPr>
          <p:cNvSpPr>
            <a:spLocks noGrp="1"/>
          </p:cNvSpPr>
          <p:nvPr>
            <p:ph type="sldNum" sz="quarter" idx="12"/>
          </p:nvPr>
        </p:nvSpPr>
        <p:spPr/>
        <p:txBody>
          <a:bodyPr/>
          <a:lstStyle/>
          <a:p>
            <a:fld id="{90FCBB43-4EE7-4AE0-A011-CC9052827149}" type="slidenum">
              <a:rPr lang="en-US" dirty="0" smtClean="0">
                <a:solidFill>
                  <a:schemeClr val="tx1">
                    <a:lumMod val="65000"/>
                    <a:lumOff val="35000"/>
                  </a:schemeClr>
                </a:solidFill>
              </a:rPr>
              <a:t>4</a:t>
            </a:fld>
            <a:endParaRPr lang="en-US">
              <a:solidFill>
                <a:schemeClr val="tx1">
                  <a:lumMod val="65000"/>
                  <a:lumOff val="35000"/>
                </a:schemeClr>
              </a:solidFill>
            </a:endParaRPr>
          </a:p>
        </p:txBody>
      </p:sp>
      <p:sp>
        <p:nvSpPr>
          <p:cNvPr id="6" name="TextBox 5">
            <a:extLst>
              <a:ext uri="{FF2B5EF4-FFF2-40B4-BE49-F238E27FC236}">
                <a16:creationId xmlns:a16="http://schemas.microsoft.com/office/drawing/2014/main" id="{1E940018-B918-DE96-CD78-6E1031152532}"/>
              </a:ext>
            </a:extLst>
          </p:cNvPr>
          <p:cNvSpPr txBox="1"/>
          <p:nvPr/>
        </p:nvSpPr>
        <p:spPr>
          <a:xfrm>
            <a:off x="183748" y="1019378"/>
            <a:ext cx="11824786" cy="1138773"/>
          </a:xfrm>
          <a:prstGeom prst="rect">
            <a:avLst/>
          </a:prstGeom>
          <a:noFill/>
        </p:spPr>
        <p:txBody>
          <a:bodyPr wrap="square" lIns="91440" tIns="45720" rIns="91440" bIns="45720" rtlCol="0" anchor="t">
            <a:spAutoFit/>
          </a:bodyPr>
          <a:lstStyle/>
          <a:p>
            <a:r>
              <a:rPr lang="en-US" sz="4000" kern="0">
                <a:latin typeface="Open Sans"/>
                <a:ea typeface="Open Sans"/>
                <a:cs typeface="Open Sans"/>
              </a:rPr>
              <a:t>The Cost-of-Service Study will determine...</a:t>
            </a:r>
          </a:p>
          <a:p>
            <a:endParaRPr lang="en-US" sz="2800" b="1" kern="0">
              <a:solidFill>
                <a:schemeClr val="bg1"/>
              </a:solidFill>
              <a:latin typeface="Open Sans"/>
              <a:ea typeface="Open Sans"/>
              <a:cs typeface="Open Sans"/>
            </a:endParaRPr>
          </a:p>
        </p:txBody>
      </p:sp>
      <p:sp>
        <p:nvSpPr>
          <p:cNvPr id="7" name="TextBox 6">
            <a:extLst>
              <a:ext uri="{FF2B5EF4-FFF2-40B4-BE49-F238E27FC236}">
                <a16:creationId xmlns:a16="http://schemas.microsoft.com/office/drawing/2014/main" id="{3A610842-A7FC-06B2-9615-8F898FDE0115}"/>
              </a:ext>
            </a:extLst>
          </p:cNvPr>
          <p:cNvSpPr txBox="1"/>
          <p:nvPr/>
        </p:nvSpPr>
        <p:spPr>
          <a:xfrm>
            <a:off x="1105406" y="155778"/>
            <a:ext cx="11824786" cy="477054"/>
          </a:xfrm>
          <a:prstGeom prst="rect">
            <a:avLst/>
          </a:prstGeom>
          <a:noFill/>
        </p:spPr>
        <p:txBody>
          <a:bodyPr wrap="square" lIns="91440" tIns="45720" rIns="91440" bIns="45720" rtlCol="0" anchor="t">
            <a:spAutoFit/>
          </a:body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Tree>
    <p:extLst>
      <p:ext uri="{BB962C8B-B14F-4D97-AF65-F5344CB8AC3E}">
        <p14:creationId xmlns:p14="http://schemas.microsoft.com/office/powerpoint/2010/main" val="286523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D1DB1C-3908-40F7-9666-836DACDF0AF0}"/>
              </a:ext>
            </a:extLst>
          </p:cNvPr>
          <p:cNvSpPr txBox="1"/>
          <p:nvPr/>
        </p:nvSpPr>
        <p:spPr>
          <a:xfrm>
            <a:off x="170897" y="1042389"/>
            <a:ext cx="9667706" cy="461665"/>
          </a:xfrm>
          <a:prstGeom prst="rect">
            <a:avLst/>
          </a:prstGeom>
          <a:noFill/>
        </p:spPr>
        <p:txBody>
          <a:bodyPr wrap="square" rtlCol="0">
            <a:spAutoFit/>
          </a:bodyPr>
          <a:lstStyle/>
          <a:p>
            <a:r>
              <a:rPr lang="en-US" sz="24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Timeline: From Measure B passage to Present</a:t>
            </a:r>
          </a:p>
        </p:txBody>
      </p:sp>
      <p:pic>
        <p:nvPicPr>
          <p:cNvPr id="7" name="Picture 6">
            <a:extLst>
              <a:ext uri="{FF2B5EF4-FFF2-40B4-BE49-F238E27FC236}">
                <a16:creationId xmlns:a16="http://schemas.microsoft.com/office/drawing/2014/main" id="{EA0602BD-4A15-42A9-82A4-0F058ECC5CEF}"/>
              </a:ext>
            </a:extLst>
          </p:cNvPr>
          <p:cNvPicPr>
            <a:picLocks noChangeAspect="1"/>
          </p:cNvPicPr>
          <p:nvPr/>
        </p:nvPicPr>
        <p:blipFill>
          <a:blip r:embed="rId4"/>
          <a:stretch>
            <a:fillRect/>
          </a:stretch>
        </p:blipFill>
        <p:spPr>
          <a:xfrm>
            <a:off x="3322007" y="2312132"/>
            <a:ext cx="1845349" cy="646953"/>
          </a:xfrm>
          <a:prstGeom prst="rect">
            <a:avLst/>
          </a:prstGeom>
        </p:spPr>
      </p:pic>
      <p:graphicFrame>
        <p:nvGraphicFramePr>
          <p:cNvPr id="8" name="Content Placeholder 15">
            <a:extLst>
              <a:ext uri="{FF2B5EF4-FFF2-40B4-BE49-F238E27FC236}">
                <a16:creationId xmlns:a16="http://schemas.microsoft.com/office/drawing/2014/main" id="{0673F2A5-AE14-4444-95BF-F762FCE3BC58}"/>
              </a:ext>
            </a:extLst>
          </p:cNvPr>
          <p:cNvGraphicFramePr>
            <a:graphicFrameLocks noGrp="1"/>
          </p:cNvGraphicFramePr>
          <p:nvPr>
            <p:ph idx="1"/>
            <p:extLst>
              <p:ext uri="{D42A27DB-BD31-4B8C-83A1-F6EECF244321}">
                <p14:modId xmlns:p14="http://schemas.microsoft.com/office/powerpoint/2010/main" val="904932307"/>
              </p:ext>
            </p:extLst>
          </p:nvPr>
        </p:nvGraphicFramePr>
        <p:xfrm>
          <a:off x="167520" y="3309402"/>
          <a:ext cx="11824786" cy="19292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20AC1117-253F-45A6-B50B-A7E3C3538DCE}"/>
              </a:ext>
            </a:extLst>
          </p:cNvPr>
          <p:cNvPicPr>
            <a:picLocks noChangeAspect="1"/>
          </p:cNvPicPr>
          <p:nvPr/>
        </p:nvPicPr>
        <p:blipFill>
          <a:blip r:embed="rId10"/>
          <a:stretch>
            <a:fillRect/>
          </a:stretch>
        </p:blipFill>
        <p:spPr>
          <a:xfrm>
            <a:off x="1702932" y="5087636"/>
            <a:ext cx="1818651" cy="1088745"/>
          </a:xfrm>
          <a:prstGeom prst="rect">
            <a:avLst/>
          </a:prstGeom>
        </p:spPr>
      </p:pic>
      <p:pic>
        <p:nvPicPr>
          <p:cNvPr id="10" name="Picture 6">
            <a:extLst>
              <a:ext uri="{FF2B5EF4-FFF2-40B4-BE49-F238E27FC236}">
                <a16:creationId xmlns:a16="http://schemas.microsoft.com/office/drawing/2014/main" id="{0CC5FD9B-1F78-49B4-AC13-0359DEB33CD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732" t="33445" b="45355"/>
          <a:stretch/>
        </p:blipFill>
        <p:spPr bwMode="auto">
          <a:xfrm>
            <a:off x="7256338" y="4686227"/>
            <a:ext cx="1977464" cy="11838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Where to drop off ballot in San Diego County for 2024 Primary Election –  NBC 7 San Diego">
            <a:extLst>
              <a:ext uri="{FF2B5EF4-FFF2-40B4-BE49-F238E27FC236}">
                <a16:creationId xmlns:a16="http://schemas.microsoft.com/office/drawing/2014/main" id="{E15A3D85-59C9-405D-B320-57E2F8C7A4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7520" y="2387198"/>
            <a:ext cx="1818651" cy="10887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987E51C-9C1A-4685-87D9-F9FDA7C49549}"/>
              </a:ext>
            </a:extLst>
          </p:cNvPr>
          <p:cNvPicPr>
            <a:picLocks noChangeAspect="1"/>
          </p:cNvPicPr>
          <p:nvPr/>
        </p:nvPicPr>
        <p:blipFill>
          <a:blip r:embed="rId13"/>
          <a:stretch>
            <a:fillRect/>
          </a:stretch>
        </p:blipFill>
        <p:spPr>
          <a:xfrm>
            <a:off x="3119517" y="2664709"/>
            <a:ext cx="1108765" cy="588752"/>
          </a:xfrm>
          <a:prstGeom prst="rect">
            <a:avLst/>
          </a:prstGeom>
        </p:spPr>
      </p:pic>
      <p:pic>
        <p:nvPicPr>
          <p:cNvPr id="14" name="Picture 13">
            <a:extLst>
              <a:ext uri="{FF2B5EF4-FFF2-40B4-BE49-F238E27FC236}">
                <a16:creationId xmlns:a16="http://schemas.microsoft.com/office/drawing/2014/main" id="{0973BAC7-F2AF-4346-ADC0-FD2E6C95C372}"/>
              </a:ext>
            </a:extLst>
          </p:cNvPr>
          <p:cNvPicPr>
            <a:picLocks noChangeAspect="1"/>
          </p:cNvPicPr>
          <p:nvPr/>
        </p:nvPicPr>
        <p:blipFill rotWithShape="1">
          <a:blip r:embed="rId14"/>
          <a:srcRect l="19207"/>
          <a:stretch/>
        </p:blipFill>
        <p:spPr>
          <a:xfrm>
            <a:off x="5826665" y="2049759"/>
            <a:ext cx="1075574" cy="1818651"/>
          </a:xfrm>
          <a:prstGeom prst="rect">
            <a:avLst/>
          </a:prstGeom>
        </p:spPr>
      </p:pic>
      <p:pic>
        <p:nvPicPr>
          <p:cNvPr id="2" name="Picture 1">
            <a:extLst>
              <a:ext uri="{FF2B5EF4-FFF2-40B4-BE49-F238E27FC236}">
                <a16:creationId xmlns:a16="http://schemas.microsoft.com/office/drawing/2014/main" id="{55AA20CA-D0D1-6DC4-0D24-1EEA88F3900C}"/>
              </a:ext>
            </a:extLst>
          </p:cNvPr>
          <p:cNvPicPr>
            <a:picLocks noChangeAspect="1"/>
          </p:cNvPicPr>
          <p:nvPr/>
        </p:nvPicPr>
        <p:blipFill>
          <a:blip r:embed="rId15"/>
          <a:stretch>
            <a:fillRect/>
          </a:stretch>
        </p:blipFill>
        <p:spPr>
          <a:xfrm>
            <a:off x="9144350" y="2765030"/>
            <a:ext cx="1818651" cy="1088744"/>
          </a:xfrm>
          <a:prstGeom prst="rect">
            <a:avLst/>
          </a:prstGeom>
        </p:spPr>
      </p:pic>
      <p:sp>
        <p:nvSpPr>
          <p:cNvPr id="82"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Tree>
    <p:extLst>
      <p:ext uri="{BB962C8B-B14F-4D97-AF65-F5344CB8AC3E}">
        <p14:creationId xmlns:p14="http://schemas.microsoft.com/office/powerpoint/2010/main" val="423103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89300D-AAC3-E6CA-27A5-394CA4A37DEE}"/>
              </a:ext>
            </a:extLst>
          </p:cNvPr>
          <p:cNvSpPr txBox="1"/>
          <p:nvPr/>
        </p:nvSpPr>
        <p:spPr>
          <a:xfrm>
            <a:off x="337765" y="2252746"/>
            <a:ext cx="6430901" cy="3649204"/>
          </a:xfrm>
          <a:prstGeom prst="rect">
            <a:avLst/>
          </a:prstGeom>
          <a:noFill/>
        </p:spPr>
        <p:txBody>
          <a:bodyPr wrap="square" lIns="91440" tIns="45720" rIns="91440" bIns="45720" rtlCol="0" anchor="t">
            <a:spAutoFit/>
          </a:bodyPr>
          <a:lstStyle/>
          <a:p>
            <a:pPr>
              <a:lnSpc>
                <a:spcPct val="90000"/>
              </a:lnSpc>
              <a:spcBef>
                <a:spcPts val="1000"/>
              </a:spcBef>
              <a:tabLst>
                <a:tab pos="457200" algn="l"/>
              </a:tabLst>
            </a:pPr>
            <a:r>
              <a:rPr lang="en-US" sz="2400" b="1">
                <a:solidFill>
                  <a:prstClr val="black"/>
                </a:solidFill>
                <a:latin typeface="Open Sans"/>
                <a:ea typeface="Open Sans"/>
                <a:cs typeface="Open Sans"/>
              </a:rPr>
              <a:t>Engaged with more than 6,300 people</a:t>
            </a:r>
            <a:endParaRPr lang="en-US" sz="2400">
              <a:solidFill>
                <a:prstClr val="black"/>
              </a:solidFill>
              <a:cs typeface="Calibri"/>
            </a:endParaRPr>
          </a:p>
          <a:p>
            <a:pPr marL="228600" indent="-228600">
              <a:lnSpc>
                <a:spcPct val="90000"/>
              </a:lnSpc>
              <a:spcBef>
                <a:spcPts val="1000"/>
              </a:spcBef>
              <a:buFont typeface="Arial" panose="020B0604020202020204" pitchFamily="34" charset="0"/>
              <a:buChar char="•"/>
            </a:pPr>
            <a:r>
              <a:rPr lang="en-US" sz="2400">
                <a:solidFill>
                  <a:prstClr val="black"/>
                </a:solidFill>
                <a:latin typeface="Open Sans"/>
                <a:ea typeface="Open Sans"/>
                <a:cs typeface="Open Sans"/>
              </a:rPr>
              <a:t>Heard from </a:t>
            </a:r>
            <a:r>
              <a:rPr lang="en-US" sz="2400" b="1">
                <a:solidFill>
                  <a:prstClr val="black"/>
                </a:solidFill>
                <a:latin typeface="Open Sans"/>
                <a:ea typeface="Open Sans"/>
                <a:cs typeface="Open Sans"/>
              </a:rPr>
              <a:t>3,000+ survey respondents</a:t>
            </a:r>
          </a:p>
          <a:p>
            <a:pPr marL="228600" indent="-228600">
              <a:lnSpc>
                <a:spcPct val="90000"/>
              </a:lnSpc>
              <a:spcBef>
                <a:spcPts val="1000"/>
              </a:spcBef>
              <a:buFont typeface="Arial" panose="020B0604020202020204" pitchFamily="34" charset="0"/>
              <a:buChar char="•"/>
            </a:pPr>
            <a:r>
              <a:rPr lang="en-US" sz="2400">
                <a:solidFill>
                  <a:prstClr val="black"/>
                </a:solidFill>
                <a:latin typeface="Open Sans"/>
                <a:ea typeface="Open Sans"/>
                <a:cs typeface="Open Sans"/>
              </a:rPr>
              <a:t>Met with</a:t>
            </a:r>
            <a:r>
              <a:rPr lang="en-US" sz="2400" b="1">
                <a:solidFill>
                  <a:prstClr val="black"/>
                </a:solidFill>
                <a:latin typeface="Open Sans"/>
                <a:ea typeface="Open Sans"/>
                <a:cs typeface="Open Sans"/>
              </a:rPr>
              <a:t> 3,400+ residents</a:t>
            </a:r>
            <a:endParaRPr lang="en-US" sz="2400">
              <a:solidFill>
                <a:prstClr val="black"/>
              </a:solidFill>
              <a:latin typeface="Open Sans"/>
              <a:ea typeface="Open Sans"/>
              <a:cs typeface="Open Sans"/>
            </a:endParaRPr>
          </a:p>
          <a:p>
            <a:pPr marL="685800" lvl="1" indent="-228600">
              <a:lnSpc>
                <a:spcPct val="90000"/>
              </a:lnSpc>
              <a:spcBef>
                <a:spcPts val="1000"/>
              </a:spcBef>
              <a:buFont typeface="Courier New" panose="020B0604020202020204" pitchFamily="34" charset="0"/>
              <a:buChar char="o"/>
            </a:pPr>
            <a:r>
              <a:rPr lang="en-US" sz="2400">
                <a:solidFill>
                  <a:prstClr val="black"/>
                </a:solidFill>
                <a:latin typeface="Open Sans"/>
                <a:ea typeface="Open Sans"/>
                <a:cs typeface="Open Sans"/>
              </a:rPr>
              <a:t>38 community events</a:t>
            </a:r>
          </a:p>
          <a:p>
            <a:pPr marL="685800" lvl="1" indent="-228600">
              <a:lnSpc>
                <a:spcPct val="90000"/>
              </a:lnSpc>
              <a:spcBef>
                <a:spcPts val="1000"/>
              </a:spcBef>
              <a:buFont typeface="Courier New" panose="020B0604020202020204" pitchFamily="34" charset="0"/>
              <a:buChar char="o"/>
            </a:pPr>
            <a:r>
              <a:rPr lang="en-US" sz="2400">
                <a:solidFill>
                  <a:prstClr val="black"/>
                </a:solidFill>
                <a:latin typeface="Open Sans"/>
                <a:ea typeface="Open Sans"/>
                <a:cs typeface="Open Sans"/>
              </a:rPr>
              <a:t>36 community group presentations</a:t>
            </a:r>
          </a:p>
          <a:p>
            <a:pPr marL="685800" lvl="1" indent="-228600">
              <a:lnSpc>
                <a:spcPct val="90000"/>
              </a:lnSpc>
              <a:spcBef>
                <a:spcPts val="1000"/>
              </a:spcBef>
              <a:buFont typeface="Courier New" panose="020B0604020202020204" pitchFamily="34" charset="0"/>
              <a:buChar char="o"/>
            </a:pPr>
            <a:r>
              <a:rPr lang="en-US" sz="2400">
                <a:solidFill>
                  <a:prstClr val="black"/>
                </a:solidFill>
                <a:latin typeface="Open Sans"/>
                <a:ea typeface="Open Sans"/>
                <a:cs typeface="Open Sans"/>
              </a:rPr>
              <a:t>9 in-person open houses</a:t>
            </a:r>
          </a:p>
          <a:p>
            <a:pPr marL="685800" lvl="1" indent="-228600">
              <a:lnSpc>
                <a:spcPct val="90000"/>
              </a:lnSpc>
              <a:spcBef>
                <a:spcPts val="1000"/>
              </a:spcBef>
              <a:buFont typeface="Courier New" panose="020B0604020202020204" pitchFamily="34" charset="0"/>
              <a:buChar char="o"/>
            </a:pPr>
            <a:r>
              <a:rPr lang="en-US" sz="2400">
                <a:solidFill>
                  <a:prstClr val="black"/>
                </a:solidFill>
                <a:latin typeface="Open Sans"/>
                <a:ea typeface="Open Sans"/>
                <a:cs typeface="Open Sans"/>
              </a:rPr>
              <a:t>1 online open house</a:t>
            </a:r>
          </a:p>
          <a:p>
            <a:pPr marL="685800" lvl="1" indent="-228600">
              <a:lnSpc>
                <a:spcPct val="90000"/>
              </a:lnSpc>
              <a:spcBef>
                <a:spcPts val="1000"/>
              </a:spcBef>
              <a:buFont typeface="Courier New" panose="020B0604020202020204" pitchFamily="34" charset="0"/>
              <a:buChar char="o"/>
            </a:pPr>
            <a:r>
              <a:rPr lang="en-US" sz="2400">
                <a:solidFill>
                  <a:prstClr val="black"/>
                </a:solidFill>
                <a:latin typeface="Open Sans"/>
                <a:ea typeface="Open Sans"/>
                <a:cs typeface="Open Sans"/>
              </a:rPr>
              <a:t>10 interviews</a:t>
            </a:r>
          </a:p>
        </p:txBody>
      </p:sp>
      <p:pic>
        <p:nvPicPr>
          <p:cNvPr id="6" name="Picture 5">
            <a:extLst>
              <a:ext uri="{FF2B5EF4-FFF2-40B4-BE49-F238E27FC236}">
                <a16:creationId xmlns:a16="http://schemas.microsoft.com/office/drawing/2014/main" id="{31A52DCF-8789-47E5-B312-A873A799F57F}"/>
              </a:ext>
            </a:extLst>
          </p:cNvPr>
          <p:cNvPicPr>
            <a:picLocks noChangeAspect="1"/>
          </p:cNvPicPr>
          <p:nvPr/>
        </p:nvPicPr>
        <p:blipFill>
          <a:blip r:embed="rId4"/>
          <a:stretch>
            <a:fillRect/>
          </a:stretch>
        </p:blipFill>
        <p:spPr>
          <a:xfrm>
            <a:off x="6938211" y="1789160"/>
            <a:ext cx="4816257" cy="4017612"/>
          </a:xfrm>
          <a:prstGeom prst="rect">
            <a:avLst/>
          </a:prstGeom>
        </p:spPr>
      </p:pic>
      <p:sp>
        <p:nvSpPr>
          <p:cNvPr id="2"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
        <p:nvSpPr>
          <p:cNvPr id="4" name="TextBox 3">
            <a:extLst>
              <a:ext uri="{FF2B5EF4-FFF2-40B4-BE49-F238E27FC236}">
                <a16:creationId xmlns:a16="http://schemas.microsoft.com/office/drawing/2014/main" id="{856C1643-68E6-76CE-6098-A839AB2C5355}"/>
              </a:ext>
            </a:extLst>
          </p:cNvPr>
          <p:cNvSpPr txBox="1"/>
          <p:nvPr/>
        </p:nvSpPr>
        <p:spPr>
          <a:xfrm>
            <a:off x="331787" y="914400"/>
            <a:ext cx="101488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Open Sans"/>
              </a:rPr>
              <a:t>Round 1 Outreach and Engagement:</a:t>
            </a:r>
            <a:endParaRPr lang="en-US">
              <a:latin typeface="Calibri"/>
              <a:ea typeface="Calibri"/>
              <a:cs typeface="Calibri"/>
            </a:endParaRPr>
          </a:p>
          <a:p>
            <a:r>
              <a:rPr lang="en-US" sz="3200">
                <a:solidFill>
                  <a:schemeClr val="accent2"/>
                </a:solidFill>
                <a:ea typeface="+mn-lt"/>
                <a:cs typeface="+mn-lt"/>
              </a:rPr>
              <a:t>Summary of Activities</a:t>
            </a:r>
          </a:p>
        </p:txBody>
      </p:sp>
    </p:spTree>
    <p:extLst>
      <p:ext uri="{BB962C8B-B14F-4D97-AF65-F5344CB8AC3E}">
        <p14:creationId xmlns:p14="http://schemas.microsoft.com/office/powerpoint/2010/main" val="299595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89300D-AAC3-E6CA-27A5-394CA4A37DEE}"/>
              </a:ext>
            </a:extLst>
          </p:cNvPr>
          <p:cNvSpPr txBox="1"/>
          <p:nvPr/>
        </p:nvSpPr>
        <p:spPr>
          <a:xfrm>
            <a:off x="501739" y="2114801"/>
            <a:ext cx="6510061" cy="4018536"/>
          </a:xfrm>
          <a:prstGeom prst="rect">
            <a:avLst/>
          </a:prstGeom>
          <a:noFill/>
        </p:spPr>
        <p:txBody>
          <a:bodyPr wrap="square" lIns="91440" tIns="45720" rIns="91440" bIns="45720" rtlCol="0" anchor="t">
            <a:spAutoFit/>
          </a:bodyPr>
          <a:lstStyle/>
          <a:p>
            <a:pPr>
              <a:tabLst>
                <a:tab pos="457200" algn="l"/>
              </a:tabLst>
            </a:pPr>
            <a:r>
              <a:rPr lang="en-US" sz="2400" b="1">
                <a:solidFill>
                  <a:prstClr val="black"/>
                </a:solidFill>
                <a:latin typeface="Open Sans"/>
                <a:ea typeface="Open Sans"/>
                <a:cs typeface="Open Sans"/>
              </a:rPr>
              <a:t>More than 250,000 media impressions</a:t>
            </a:r>
            <a:endParaRPr lang="en-US" sz="4000">
              <a:solidFill>
                <a:prstClr val="black"/>
              </a:solidFill>
              <a:latin typeface="Open Sans Semibold"/>
              <a:ea typeface="Open Sans Semibold"/>
              <a:cs typeface="Times New Roman"/>
            </a:endParaRPr>
          </a:p>
          <a:p>
            <a:pPr marL="228600" indent="-228600">
              <a:lnSpc>
                <a:spcPct val="90000"/>
              </a:lnSpc>
              <a:spcBef>
                <a:spcPts val="1000"/>
              </a:spcBef>
              <a:buFont typeface="Arial" panose="020B0604020202020204" pitchFamily="34" charset="0"/>
              <a:buChar char="•"/>
              <a:tabLst>
                <a:tab pos="457200" algn="l"/>
              </a:tabLst>
            </a:pPr>
            <a:r>
              <a:rPr lang="en-US" sz="2400">
                <a:solidFill>
                  <a:prstClr val="black"/>
                </a:solidFill>
                <a:latin typeface="Open Sans"/>
                <a:ea typeface="Open Sans"/>
                <a:cs typeface="Open Sans"/>
              </a:rPr>
              <a:t>Multilingual print and internet ads</a:t>
            </a:r>
            <a:endParaRPr lang="en-US" sz="2400" b="1">
              <a:solidFill>
                <a:prstClr val="black"/>
              </a:solidFill>
              <a:latin typeface="Open Sans"/>
              <a:ea typeface="Open Sans"/>
              <a:cs typeface="Open Sans"/>
            </a:endParaRPr>
          </a:p>
          <a:p>
            <a:pPr marL="228600" indent="-228600">
              <a:lnSpc>
                <a:spcPct val="90000"/>
              </a:lnSpc>
              <a:spcBef>
                <a:spcPts val="1000"/>
              </a:spcBef>
              <a:buFont typeface="Arial" panose="020B0604020202020204" pitchFamily="34" charset="0"/>
              <a:buChar char="•"/>
              <a:tabLst>
                <a:tab pos="457200" algn="l"/>
              </a:tabLst>
            </a:pPr>
            <a:r>
              <a:rPr lang="en-US" sz="2400">
                <a:solidFill>
                  <a:prstClr val="black"/>
                </a:solidFill>
                <a:latin typeface="Open Sans"/>
                <a:ea typeface="Open Sans"/>
                <a:cs typeface="Open Sans"/>
              </a:rPr>
              <a:t>Television and print interviews</a:t>
            </a:r>
          </a:p>
          <a:p>
            <a:pPr marL="228600" indent="-228600">
              <a:lnSpc>
                <a:spcPct val="90000"/>
              </a:lnSpc>
              <a:spcBef>
                <a:spcPts val="1000"/>
              </a:spcBef>
              <a:buFont typeface="Arial" panose="020B0604020202020204" pitchFamily="34" charset="0"/>
              <a:buChar char="•"/>
              <a:tabLst>
                <a:tab pos="457200" algn="l"/>
              </a:tabLst>
            </a:pPr>
            <a:r>
              <a:rPr lang="en-US" sz="2400">
                <a:solidFill>
                  <a:prstClr val="black"/>
                </a:solidFill>
                <a:latin typeface="Open Sans"/>
                <a:ea typeface="Open Sans"/>
                <a:cs typeface="Open Sans"/>
              </a:rPr>
              <a:t>Social media posts and emails</a:t>
            </a:r>
            <a:endParaRPr lang="en-US" sz="2400">
              <a:solidFill>
                <a:prstClr val="black"/>
              </a:solidFill>
              <a:latin typeface="Calibri"/>
              <a:ea typeface="Calibri"/>
              <a:cs typeface="Calibri"/>
            </a:endParaRPr>
          </a:p>
          <a:p>
            <a:pPr marL="228600" indent="-228600">
              <a:lnSpc>
                <a:spcPct val="90000"/>
              </a:lnSpc>
              <a:spcBef>
                <a:spcPts val="1000"/>
              </a:spcBef>
              <a:buFont typeface="Arial" panose="020B0604020202020204" pitchFamily="34" charset="0"/>
              <a:buChar char="•"/>
              <a:tabLst>
                <a:tab pos="457200" algn="l"/>
              </a:tabLst>
            </a:pPr>
            <a:r>
              <a:rPr lang="en-US" sz="2400">
                <a:solidFill>
                  <a:prstClr val="black"/>
                </a:solidFill>
                <a:latin typeface="Open Sans"/>
                <a:ea typeface="Open Sans"/>
                <a:cs typeface="Open Sans"/>
              </a:rPr>
              <a:t>New website at </a:t>
            </a:r>
            <a:r>
              <a:rPr lang="en-US" sz="2400" b="1">
                <a:solidFill>
                  <a:srgbClr val="0098DB"/>
                </a:solidFill>
                <a:latin typeface="Open Sans"/>
                <a:ea typeface="Open Sans"/>
                <a:cs typeface="Open Sans"/>
                <a:hlinkClick r:id="rId4">
                  <a:extLst>
                    <a:ext uri="{A12FA001-AC4F-418D-AE19-62706E023703}">
                      <ahyp:hlinkClr xmlns:ahyp="http://schemas.microsoft.com/office/drawing/2018/hyperlinkcolor" val="tx"/>
                    </a:ext>
                  </a:extLst>
                </a:hlinkClick>
              </a:rPr>
              <a:t>cleangreensd.org</a:t>
            </a:r>
            <a:r>
              <a:rPr lang="en-US" sz="2400">
                <a:solidFill>
                  <a:prstClr val="black"/>
                </a:solidFill>
                <a:latin typeface="Open Sans"/>
                <a:ea typeface="Open Sans"/>
                <a:cs typeface="Open Sans"/>
              </a:rPr>
              <a:t> </a:t>
            </a:r>
          </a:p>
          <a:p>
            <a:pPr>
              <a:lnSpc>
                <a:spcPct val="90000"/>
              </a:lnSpc>
              <a:spcBef>
                <a:spcPts val="1000"/>
              </a:spcBef>
              <a:tabLst>
                <a:tab pos="457200" algn="l"/>
              </a:tabLst>
            </a:pPr>
            <a:r>
              <a:rPr lang="en-US" sz="2400" b="1">
                <a:solidFill>
                  <a:prstClr val="black"/>
                </a:solidFill>
                <a:latin typeface="Open Sans"/>
                <a:ea typeface="Open Sans"/>
                <a:cs typeface="Open Sans"/>
              </a:rPr>
              <a:t>Engagement with leaders</a:t>
            </a:r>
            <a:endParaRPr lang="en-US" sz="2400">
              <a:solidFill>
                <a:prstClr val="black"/>
              </a:solidFill>
              <a:latin typeface="Open Sans"/>
              <a:ea typeface="Open Sans"/>
              <a:cs typeface="Open Sans"/>
            </a:endParaRPr>
          </a:p>
          <a:p>
            <a:pPr marL="685800" lvl="1" indent="-228600">
              <a:lnSpc>
                <a:spcPct val="90000"/>
              </a:lnSpc>
              <a:spcBef>
                <a:spcPts val="1000"/>
              </a:spcBef>
              <a:buFont typeface="Courier New" panose="020B0604020202020204" pitchFamily="34" charset="0"/>
              <a:buChar char="o"/>
              <a:tabLst>
                <a:tab pos="457200" algn="l"/>
              </a:tabLst>
            </a:pPr>
            <a:r>
              <a:rPr lang="en-US" sz="2400">
                <a:solidFill>
                  <a:prstClr val="black"/>
                </a:solidFill>
                <a:latin typeface="Open Sans"/>
                <a:ea typeface="Open Sans"/>
                <a:cs typeface="Open Sans"/>
              </a:rPr>
              <a:t>Ongoing </a:t>
            </a:r>
            <a:r>
              <a:rPr lang="en-US" sz="2400" b="1">
                <a:solidFill>
                  <a:prstClr val="black"/>
                </a:solidFill>
                <a:latin typeface="Open Sans"/>
                <a:ea typeface="Open Sans"/>
                <a:cs typeface="Open Sans"/>
              </a:rPr>
              <a:t>community-based organization </a:t>
            </a:r>
            <a:r>
              <a:rPr lang="en-US" sz="2400">
                <a:solidFill>
                  <a:prstClr val="black"/>
                </a:solidFill>
                <a:latin typeface="Open Sans"/>
                <a:ea typeface="Open Sans"/>
                <a:cs typeface="Open Sans"/>
              </a:rPr>
              <a:t>meetings</a:t>
            </a:r>
          </a:p>
          <a:p>
            <a:pPr marL="685800" lvl="1" indent="-228600">
              <a:lnSpc>
                <a:spcPct val="90000"/>
              </a:lnSpc>
              <a:spcBef>
                <a:spcPts val="1000"/>
              </a:spcBef>
              <a:buFont typeface="Courier New" panose="020B0604020202020204" pitchFamily="34" charset="0"/>
              <a:buChar char="o"/>
              <a:tabLst>
                <a:tab pos="457200" algn="l"/>
              </a:tabLst>
            </a:pPr>
            <a:r>
              <a:rPr lang="en-US" sz="2400">
                <a:solidFill>
                  <a:prstClr val="black"/>
                </a:solidFill>
                <a:latin typeface="Open Sans"/>
                <a:ea typeface="Open Sans"/>
                <a:cs typeface="Open Sans"/>
              </a:rPr>
              <a:t>10 interviews with interested parties</a:t>
            </a:r>
          </a:p>
        </p:txBody>
      </p:sp>
      <p:sp>
        <p:nvSpPr>
          <p:cNvPr id="2"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pic>
        <p:nvPicPr>
          <p:cNvPr id="5" name="Picture 4" descr="A person and person standing next to a sign&#10;&#10;Description automatically generated">
            <a:extLst>
              <a:ext uri="{FF2B5EF4-FFF2-40B4-BE49-F238E27FC236}">
                <a16:creationId xmlns:a16="http://schemas.microsoft.com/office/drawing/2014/main" id="{D93F6CC1-7685-5D19-C6B7-6073018A261F}"/>
              </a:ext>
            </a:extLst>
          </p:cNvPr>
          <p:cNvPicPr>
            <a:picLocks noChangeAspect="1"/>
          </p:cNvPicPr>
          <p:nvPr/>
        </p:nvPicPr>
        <p:blipFill>
          <a:blip r:embed="rId5"/>
          <a:stretch>
            <a:fillRect/>
          </a:stretch>
        </p:blipFill>
        <p:spPr>
          <a:xfrm>
            <a:off x="7011250" y="2116022"/>
            <a:ext cx="4668063" cy="3502742"/>
          </a:xfrm>
          <a:prstGeom prst="rect">
            <a:avLst/>
          </a:prstGeom>
        </p:spPr>
      </p:pic>
      <p:sp>
        <p:nvSpPr>
          <p:cNvPr id="7" name="TextBox 6">
            <a:extLst>
              <a:ext uri="{FF2B5EF4-FFF2-40B4-BE49-F238E27FC236}">
                <a16:creationId xmlns:a16="http://schemas.microsoft.com/office/drawing/2014/main" id="{CDC33FC7-6C49-DD95-F859-4C230CE8413D}"/>
              </a:ext>
            </a:extLst>
          </p:cNvPr>
          <p:cNvSpPr txBox="1"/>
          <p:nvPr/>
        </p:nvSpPr>
        <p:spPr>
          <a:xfrm>
            <a:off x="331787" y="914400"/>
            <a:ext cx="101488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Open Sans"/>
              </a:rPr>
              <a:t>Round 1 Outreach and Engagement:</a:t>
            </a:r>
            <a:endParaRPr lang="en-US">
              <a:latin typeface="Calibri"/>
              <a:ea typeface="Calibri"/>
              <a:cs typeface="Calibri"/>
            </a:endParaRPr>
          </a:p>
          <a:p>
            <a:r>
              <a:rPr lang="en-US" sz="3200">
                <a:solidFill>
                  <a:schemeClr val="accent2"/>
                </a:solidFill>
                <a:ea typeface="+mn-lt"/>
                <a:cs typeface="+mn-lt"/>
              </a:rPr>
              <a:t>Summary of Activities</a:t>
            </a:r>
          </a:p>
        </p:txBody>
      </p:sp>
    </p:spTree>
    <p:extLst>
      <p:ext uri="{BB962C8B-B14F-4D97-AF65-F5344CB8AC3E}">
        <p14:creationId xmlns:p14="http://schemas.microsoft.com/office/powerpoint/2010/main" val="41463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8ED0E-E731-C463-3145-1D1FE099C597}"/>
              </a:ext>
            </a:extLst>
          </p:cNvPr>
          <p:cNvPicPr>
            <a:picLocks noChangeAspect="1"/>
          </p:cNvPicPr>
          <p:nvPr/>
        </p:nvPicPr>
        <p:blipFill>
          <a:blip r:embed="rId4"/>
          <a:stretch>
            <a:fillRect/>
          </a:stretch>
        </p:blipFill>
        <p:spPr>
          <a:xfrm>
            <a:off x="6894104" y="2072312"/>
            <a:ext cx="4925200" cy="1484479"/>
          </a:xfrm>
          <a:prstGeom prst="rect">
            <a:avLst/>
          </a:prstGeom>
          <a:ln>
            <a:solidFill>
              <a:schemeClr val="bg1">
                <a:lumMod val="75000"/>
              </a:schemeClr>
            </a:solidFill>
          </a:ln>
        </p:spPr>
      </p:pic>
      <p:pic>
        <p:nvPicPr>
          <p:cNvPr id="4" name="Picture 2">
            <a:extLst>
              <a:ext uri="{FF2B5EF4-FFF2-40B4-BE49-F238E27FC236}">
                <a16:creationId xmlns:a16="http://schemas.microsoft.com/office/drawing/2014/main" id="{FC4D02A4-A42A-FBDE-DCE4-7E30677844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50503" y="3725378"/>
            <a:ext cx="1838689" cy="245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09D1D03B-8FDC-364B-83D7-73AE031FEE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0954" y="4026025"/>
            <a:ext cx="2467053" cy="185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a:extLst>
              <a:ext uri="{FF2B5EF4-FFF2-40B4-BE49-F238E27FC236}">
                <a16:creationId xmlns:a16="http://schemas.microsoft.com/office/drawing/2014/main" id="{A4DDD536-0420-EF9F-4CE4-F5A7CB2B788B}"/>
              </a:ext>
            </a:extLst>
          </p:cNvPr>
          <p:cNvSpPr>
            <a:spLocks noGrp="1"/>
          </p:cNvSpPr>
          <p:nvPr>
            <p:ph idx="1"/>
          </p:nvPr>
        </p:nvSpPr>
        <p:spPr>
          <a:xfrm>
            <a:off x="466343" y="2067599"/>
            <a:ext cx="5977129" cy="4109364"/>
          </a:xfrm>
        </p:spPr>
        <p:txBody>
          <a:bodyPr vert="horz" lIns="91440" tIns="45720" rIns="91440" bIns="45720" rtlCol="0" anchor="t">
            <a:normAutofit/>
          </a:bodyPr>
          <a:lstStyle/>
          <a:p>
            <a:pPr marL="0" indent="0">
              <a:buNone/>
            </a:pPr>
            <a:r>
              <a:rPr lang="en-US" sz="2400" b="1">
                <a:latin typeface="Open Sans"/>
                <a:ea typeface="Open Sans"/>
                <a:cs typeface="Open Sans"/>
              </a:rPr>
              <a:t>74 - 83% Chose Satisfied or "very satisfied" for each service type</a:t>
            </a:r>
          </a:p>
          <a:p>
            <a:pPr marL="0" indent="0">
              <a:buNone/>
            </a:pPr>
            <a:r>
              <a:rPr lang="en-US" sz="2400" b="1">
                <a:latin typeface="Open Sans"/>
                <a:ea typeface="Open Sans"/>
                <a:cs typeface="Open Sans"/>
              </a:rPr>
              <a:t>Participants identified top issues for  improvement:</a:t>
            </a:r>
          </a:p>
          <a:p>
            <a:pPr marL="457200" indent="-457200"/>
            <a:r>
              <a:rPr lang="en-US" sz="2400">
                <a:latin typeface="Open Sans"/>
                <a:ea typeface="Open Sans"/>
                <a:cs typeface="Open Sans"/>
              </a:rPr>
              <a:t>Damaged bins &amp; replacement fees</a:t>
            </a:r>
            <a:endParaRPr lang="en-US" sz="2400" b="1">
              <a:latin typeface="Open Sans"/>
              <a:ea typeface="Open Sans"/>
              <a:cs typeface="Open Sans"/>
            </a:endParaRPr>
          </a:p>
          <a:p>
            <a:pPr marL="457200" indent="-457200"/>
            <a:r>
              <a:rPr lang="en-US" sz="2400">
                <a:latin typeface="Open Sans"/>
                <a:ea typeface="Open Sans"/>
                <a:cs typeface="Open Sans"/>
              </a:rPr>
              <a:t>Delayed or missed collections</a:t>
            </a:r>
            <a:endParaRPr lang="en-US" sz="2400" b="1">
              <a:latin typeface="Open Sans"/>
              <a:ea typeface="Open Sans"/>
              <a:cs typeface="Open Sans"/>
            </a:endParaRPr>
          </a:p>
          <a:p>
            <a:pPr marL="457200" indent="-457200"/>
            <a:r>
              <a:rPr lang="en-US" sz="2400">
                <a:latin typeface="Open Sans"/>
                <a:ea typeface="Open Sans"/>
                <a:cs typeface="Open Sans"/>
              </a:rPr>
              <a:t>Confusion about compostable plastic (organic or recycling)</a:t>
            </a:r>
            <a:endParaRPr lang="en-US" sz="2400">
              <a:latin typeface="Calibri"/>
              <a:ea typeface="Open Sans"/>
              <a:cs typeface="Calibri"/>
            </a:endParaRPr>
          </a:p>
          <a:p>
            <a:pPr marL="457200" indent="-457200"/>
            <a:r>
              <a:rPr lang="en-US" sz="2400">
                <a:latin typeface="Open Sans"/>
                <a:ea typeface="Open Sans"/>
                <a:cs typeface="Open Sans"/>
              </a:rPr>
              <a:t>Perception that organic wastes attract pests</a:t>
            </a:r>
            <a:endParaRPr lang="en-US" sz="2400">
              <a:cs typeface="Calibri"/>
            </a:endParaRPr>
          </a:p>
          <a:p>
            <a:pPr marL="0" indent="0">
              <a:buNone/>
            </a:pPr>
            <a:endParaRPr lang="en-US" sz="2000" b="1">
              <a:latin typeface="Open Sans"/>
              <a:ea typeface="Calibri"/>
              <a:cs typeface="Calibri"/>
            </a:endParaRPr>
          </a:p>
        </p:txBody>
      </p:sp>
      <p:sp>
        <p:nvSpPr>
          <p:cNvPr id="6"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
        <p:nvSpPr>
          <p:cNvPr id="9" name="TextBox 8">
            <a:extLst>
              <a:ext uri="{FF2B5EF4-FFF2-40B4-BE49-F238E27FC236}">
                <a16:creationId xmlns:a16="http://schemas.microsoft.com/office/drawing/2014/main" id="{946D2405-03D0-D5BE-8615-4AC3CBB3D2C7}"/>
              </a:ext>
            </a:extLst>
          </p:cNvPr>
          <p:cNvSpPr txBox="1"/>
          <p:nvPr/>
        </p:nvSpPr>
        <p:spPr>
          <a:xfrm>
            <a:off x="469963" y="914400"/>
            <a:ext cx="1014888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Open Sans"/>
              </a:rPr>
              <a:t>Round 1 Outreach and Engagement:</a:t>
            </a:r>
            <a:endParaRPr lang="en-US">
              <a:latin typeface="Calibri"/>
              <a:ea typeface="Calibri"/>
              <a:cs typeface="Calibri"/>
            </a:endParaRPr>
          </a:p>
          <a:p>
            <a:r>
              <a:rPr lang="en-US" sz="2800">
                <a:solidFill>
                  <a:schemeClr val="accent2"/>
                </a:solidFill>
                <a:ea typeface="+mn-lt"/>
                <a:cs typeface="+mn-lt"/>
              </a:rPr>
              <a:t>Summary of Feedback and Insight</a:t>
            </a:r>
          </a:p>
        </p:txBody>
      </p:sp>
    </p:spTree>
    <p:extLst>
      <p:ext uri="{BB962C8B-B14F-4D97-AF65-F5344CB8AC3E}">
        <p14:creationId xmlns:p14="http://schemas.microsoft.com/office/powerpoint/2010/main" val="3435177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A4DDD536-0420-EF9F-4CE4-F5A7CB2B788B}"/>
              </a:ext>
            </a:extLst>
          </p:cNvPr>
          <p:cNvSpPr>
            <a:spLocks noGrp="1"/>
          </p:cNvSpPr>
          <p:nvPr>
            <p:ph idx="1"/>
          </p:nvPr>
        </p:nvSpPr>
        <p:spPr>
          <a:xfrm>
            <a:off x="484631" y="2299247"/>
            <a:ext cx="6440425" cy="3579012"/>
          </a:xfrm>
        </p:spPr>
        <p:txBody>
          <a:bodyPr vert="horz" lIns="91440" tIns="45720" rIns="91440" bIns="45720" rtlCol="0" anchor="t">
            <a:normAutofit/>
          </a:bodyPr>
          <a:lstStyle/>
          <a:p>
            <a:pPr marL="0" indent="0">
              <a:buNone/>
            </a:pPr>
            <a:r>
              <a:rPr lang="en-US" sz="2400" b="1">
                <a:latin typeface="Open Sans"/>
                <a:ea typeface="Open Sans"/>
                <a:cs typeface="Open Sans"/>
              </a:rPr>
              <a:t>Top choices for service enhancements</a:t>
            </a:r>
            <a:endParaRPr lang="en-US" sz="2400" b="1">
              <a:latin typeface="Calibri"/>
              <a:ea typeface="Open Sans"/>
              <a:cs typeface="Calibri"/>
            </a:endParaRPr>
          </a:p>
          <a:p>
            <a:pPr marL="342900" indent="-342900"/>
            <a:r>
              <a:rPr lang="en-US" sz="2400">
                <a:latin typeface="Open Sans"/>
                <a:ea typeface="Open Sans"/>
                <a:cs typeface="Open Sans"/>
              </a:rPr>
              <a:t>Container size options with fee adjustments</a:t>
            </a:r>
            <a:endParaRPr lang="en-US" sz="2400" b="1">
              <a:latin typeface="Calibri"/>
              <a:ea typeface="Open Sans"/>
              <a:cs typeface="Calibri"/>
            </a:endParaRPr>
          </a:p>
          <a:p>
            <a:pPr marL="342900" indent="-342900"/>
            <a:r>
              <a:rPr lang="en-US" sz="2400">
                <a:latin typeface="Open Sans"/>
                <a:ea typeface="Open Sans"/>
                <a:cs typeface="Open Sans"/>
              </a:rPr>
              <a:t>Increased recycling pick-up</a:t>
            </a:r>
            <a:endParaRPr lang="en-US" sz="2400" b="1">
              <a:latin typeface="Calibri"/>
              <a:ea typeface="Open Sans"/>
              <a:cs typeface="Calibri"/>
            </a:endParaRPr>
          </a:p>
          <a:p>
            <a:pPr marL="342900" indent="-342900"/>
            <a:r>
              <a:rPr lang="en-US" sz="2400">
                <a:latin typeface="Open Sans"/>
                <a:ea typeface="Open Sans"/>
                <a:cs typeface="Open Sans"/>
              </a:rPr>
              <a:t>Bulky item pick-up program</a:t>
            </a:r>
          </a:p>
          <a:p>
            <a:pPr marL="342900" indent="-342900"/>
            <a:r>
              <a:rPr lang="en-US" sz="2400">
                <a:latin typeface="Open Sans"/>
                <a:ea typeface="Open Sans"/>
                <a:cs typeface="Open Sans"/>
              </a:rPr>
              <a:t>Bin replacement at no additional cost</a:t>
            </a:r>
            <a:endParaRPr lang="en-US" sz="2400" b="1">
              <a:latin typeface="Calibri"/>
              <a:ea typeface="Open Sans"/>
              <a:cs typeface="Calibri"/>
            </a:endParaRPr>
          </a:p>
          <a:p>
            <a:pPr marL="342900" indent="-342900"/>
            <a:r>
              <a:rPr lang="en-US" sz="2400">
                <a:latin typeface="Open Sans"/>
                <a:ea typeface="Open Sans"/>
                <a:cs typeface="Open Sans"/>
              </a:rPr>
              <a:t>Easier disposal options for hazardous materials</a:t>
            </a:r>
            <a:endParaRPr lang="en-US" sz="2400" b="1">
              <a:latin typeface="Calibri"/>
              <a:ea typeface="Open Sans"/>
              <a:cs typeface="Calibri"/>
            </a:endParaRPr>
          </a:p>
        </p:txBody>
      </p:sp>
      <p:sp>
        <p:nvSpPr>
          <p:cNvPr id="6" name="TextBox 5">
            <a:extLst>
              <a:ext uri="{FF2B5EF4-FFF2-40B4-BE49-F238E27FC236}">
                <a16:creationId xmlns:a16="http://schemas.microsoft.com/office/drawing/2014/main" id="{1B83A39F-8842-1737-6E12-D2C2DBA779B7}"/>
              </a:ext>
            </a:extLst>
          </p:cNvPr>
          <p:cNvSpPr txBox="1"/>
          <p:nvPr/>
        </p:nvSpPr>
        <p:spPr>
          <a:xfrm>
            <a:off x="1105406" y="155778"/>
            <a:ext cx="11824786"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kern="0">
                <a:solidFill>
                  <a:schemeClr val="bg1"/>
                </a:solidFill>
                <a:latin typeface="Merriweather"/>
                <a:ea typeface="Open Sans"/>
                <a:cs typeface="Open Sans"/>
              </a:rPr>
              <a:t>Environmental Services Department</a:t>
            </a:r>
            <a:endParaRPr lang="en-US" sz="2500">
              <a:solidFill>
                <a:schemeClr val="bg1"/>
              </a:solidFill>
              <a:latin typeface="Merriweather"/>
            </a:endParaRPr>
          </a:p>
        </p:txBody>
      </p:sp>
      <p:sp>
        <p:nvSpPr>
          <p:cNvPr id="9" name="TextBox 8">
            <a:extLst>
              <a:ext uri="{FF2B5EF4-FFF2-40B4-BE49-F238E27FC236}">
                <a16:creationId xmlns:a16="http://schemas.microsoft.com/office/drawing/2014/main" id="{16A8D671-83D9-A74F-E93E-D5FA7A1863D0}"/>
              </a:ext>
            </a:extLst>
          </p:cNvPr>
          <p:cNvSpPr txBox="1"/>
          <p:nvPr/>
        </p:nvSpPr>
        <p:spPr>
          <a:xfrm>
            <a:off x="482155" y="914400"/>
            <a:ext cx="1014888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Open Sans"/>
              </a:rPr>
              <a:t>Round 1 Outreach and Engagement:</a:t>
            </a:r>
            <a:endParaRPr lang="en-US">
              <a:latin typeface="Calibri"/>
              <a:ea typeface="Calibri"/>
              <a:cs typeface="Calibri"/>
            </a:endParaRPr>
          </a:p>
          <a:p>
            <a:r>
              <a:rPr lang="en-US" sz="2800">
                <a:solidFill>
                  <a:schemeClr val="accent2"/>
                </a:solidFill>
                <a:ea typeface="+mn-lt"/>
                <a:cs typeface="+mn-lt"/>
              </a:rPr>
              <a:t>Summary of Feedback and Insight</a:t>
            </a:r>
          </a:p>
        </p:txBody>
      </p:sp>
      <p:pic>
        <p:nvPicPr>
          <p:cNvPr id="10" name="Picture 9" descr="A row of green garbage cans&#10;&#10;Description automatically generated with low confidence">
            <a:extLst>
              <a:ext uri="{FF2B5EF4-FFF2-40B4-BE49-F238E27FC236}">
                <a16:creationId xmlns:a16="http://schemas.microsoft.com/office/drawing/2014/main" id="{ED6F5560-168F-17B3-5C76-67BAC98C1EDE}"/>
              </a:ext>
            </a:extLst>
          </p:cNvPr>
          <p:cNvPicPr>
            <a:picLocks noChangeAspect="1"/>
          </p:cNvPicPr>
          <p:nvPr/>
        </p:nvPicPr>
        <p:blipFill>
          <a:blip r:embed="rId4"/>
          <a:srcRect l="9628" t="-349" r="25383" b="-913"/>
          <a:stretch/>
        </p:blipFill>
        <p:spPr>
          <a:xfrm>
            <a:off x="6928824" y="2055949"/>
            <a:ext cx="4764451" cy="3553037"/>
          </a:xfrm>
          <a:prstGeom prst="rect">
            <a:avLst/>
          </a:prstGeom>
        </p:spPr>
      </p:pic>
    </p:spTree>
    <p:extLst>
      <p:ext uri="{BB962C8B-B14F-4D97-AF65-F5344CB8AC3E}">
        <p14:creationId xmlns:p14="http://schemas.microsoft.com/office/powerpoint/2010/main" val="23834295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5ad43a-b17f-461a-919a-bbb3c4b49692">
      <Terms xmlns="http://schemas.microsoft.com/office/infopath/2007/PartnerControls"/>
    </lcf76f155ced4ddcb4097134ff3c332f>
    <TaxCatchAll xmlns="e78d992e-5692-4f36-99e5-e0e752be6706" xsi:nil="true"/>
    <SharedWithUsers xmlns="e78d992e-5692-4f36-99e5-e0e752be6706">
      <UserInfo>
        <DisplayName>Elsa Sevilla</DisplayName>
        <AccountId>624</AccountId>
        <AccountType/>
      </UserInfo>
      <UserInfo>
        <DisplayName>Jon Schmid</DisplayName>
        <AccountId>9</AccountId>
        <AccountType/>
      </UserInfo>
      <UserInfo>
        <DisplayName>Anna Griffin</DisplayName>
        <AccountId>145</AccountId>
        <AccountType/>
      </UserInfo>
      <UserInfo>
        <DisplayName>Abegail Zumaran Hyde</DisplayName>
        <AccountId>863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ABBCFB8F648C449C55E938F67A00A1" ma:contentTypeVersion="15" ma:contentTypeDescription="Create a new document." ma:contentTypeScope="" ma:versionID="5e8e2aa381ff63c04da0de7d80861236">
  <xsd:schema xmlns:xsd="http://www.w3.org/2001/XMLSchema" xmlns:xs="http://www.w3.org/2001/XMLSchema" xmlns:p="http://schemas.microsoft.com/office/2006/metadata/properties" xmlns:ns2="b25ad43a-b17f-461a-919a-bbb3c4b49692" xmlns:ns3="e78d992e-5692-4f36-99e5-e0e752be6706" targetNamespace="http://schemas.microsoft.com/office/2006/metadata/properties" ma:root="true" ma:fieldsID="f51b576df954ef5aa2464fe03853b77f" ns2:_="" ns3:_="">
    <xsd:import namespace="b25ad43a-b17f-461a-919a-bbb3c4b49692"/>
    <xsd:import namespace="e78d992e-5692-4f36-99e5-e0e752be670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5ad43a-b17f-461a-919a-bbb3c4b496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8099e0b-e00c-469a-8e3e-581119cc870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8d992e-5692-4f36-99e5-e0e752be67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025220d-f136-4512-9c50-8c324869b062}" ma:internalName="TaxCatchAll" ma:showField="CatchAllData" ma:web="e78d992e-5692-4f36-99e5-e0e752be67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8C7DD1-4E4E-46BD-A2E8-BBED4AAAC3B4}">
  <ds:schemaRefs>
    <ds:schemaRef ds:uri="http://schemas.microsoft.com/sharepoint/v3/contenttype/forms"/>
  </ds:schemaRefs>
</ds:datastoreItem>
</file>

<file path=customXml/itemProps2.xml><?xml version="1.0" encoding="utf-8"?>
<ds:datastoreItem xmlns:ds="http://schemas.openxmlformats.org/officeDocument/2006/customXml" ds:itemID="{D5D9154D-9EF4-422A-AB44-4CDF6184255B}">
  <ds:schemaRefs>
    <ds:schemaRef ds:uri="b25ad43a-b17f-461a-919a-bbb3c4b49692"/>
    <ds:schemaRef ds:uri="e78d992e-5692-4f36-99e5-e0e752be67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FD34A3-199A-4DCA-9B41-FA9E0F767231}">
  <ds:schemaRefs>
    <ds:schemaRef ds:uri="b25ad43a-b17f-461a-919a-bbb3c4b49692"/>
    <ds:schemaRef ds:uri="e78d992e-5692-4f36-99e5-e0e752be67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3642</Words>
  <Application>Microsoft Office PowerPoint</Application>
  <PresentationFormat>Widescreen</PresentationFormat>
  <Paragraphs>246</Paragraphs>
  <Slides>14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Arial,Sans-Serif</vt:lpstr>
      <vt:lpstr>Calibri</vt:lpstr>
      <vt:lpstr>Calibri Light</vt:lpstr>
      <vt:lpstr>Courier New</vt:lpstr>
      <vt:lpstr>Merriweather</vt:lpstr>
      <vt:lpstr>Open Sans</vt:lpstr>
      <vt:lpstr>Open Sans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Figuracion, Amor</dc:creator>
  <cp:lastModifiedBy>Enriquez, Rosa Elena</cp:lastModifiedBy>
  <cp:revision>26</cp:revision>
  <cp:lastPrinted>2025-01-08T00:55:48Z</cp:lastPrinted>
  <dcterms:created xsi:type="dcterms:W3CDTF">2016-01-12T16:55:21Z</dcterms:created>
  <dcterms:modified xsi:type="dcterms:W3CDTF">2025-01-17T02:23:57Z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c41726e6-7e18-4792-8ff0-142689ff28e9</vt:lpwstr>
  </property>
  <property fmtid="{D5CDD505-2E9C-101B-9397-08002B2CF9AE}" pid="3" name="ContentTypeId">
    <vt:lpwstr>0x01010074ABBCFB8F648C449C55E938F67A00A1</vt:lpwstr>
  </property>
  <property fmtid="{D5CDD505-2E9C-101B-9397-08002B2CF9AE}" pid="4" name="MediaServiceImageTags">
    <vt:lpwstr/>
  </property>
</Properties>
</file>