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50.xml" ContentType="application/vnd.openxmlformats-officedocument.presentationml.slideLayout+xml"/>
  <Override PartName="/ppt/slideLayouts/slideLayout1.xml" ContentType="application/vnd.openxmlformats-officedocument.presentationml.slideLayout+xml"/>
  <Override PartName="/ppt/slideLayouts/slideLayout51.xml" ContentType="application/vnd.openxmlformats-officedocument.presentationml.slideLayout+xml"/>
  <Override PartName="/ppt/slideLayouts/slideLayout2.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1.xml" ContentType="application/vnd.openxmlformats-officedocument.presentationml.slideLayout+xml"/>
  <Override PartName="/ppt/slideLayouts/slideLayout5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5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64.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62.xml" ContentType="application/vnd.openxmlformats-officedocument.presentationml.slideLayout+xml"/>
  <Override PartName="/ppt/slideLayouts/slideLayout41.xml" ContentType="application/vnd.openxmlformats-officedocument.presentationml.slideLayout+xml"/>
  <Override PartName="/ppt/slideLayouts/slideLayout63.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_rels/slideLayout50.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5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54.xml.rels" ContentType="application/vnd.openxmlformats-package.relationships+xml"/>
  <Override PartName="/ppt/slideLayouts/_rels/slideLayout3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55.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5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64.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49.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62.xml.rels" ContentType="application/vnd.openxmlformats-package.relationships+xml"/>
  <Override PartName="/ppt/slideLayouts/_rels/slideLayout40.xml.rels" ContentType="application/vnd.openxmlformats-package.relationships+xml"/>
  <Override PartName="/ppt/slideLayouts/_rels/slideLayout63.xml.rels" ContentType="application/vnd.openxmlformats-package.relationships+xml"/>
  <Override PartName="/ppt/slideLayouts/_rels/slideLayout41.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media/image1.jpeg" ContentType="image/jpeg"/>
  <Override PartName="/ppt/media/image2.png" ContentType="image/png"/>
  <Override PartName="/ppt/media/image30.png" ContentType="image/png"/>
  <Override PartName="/ppt/media/image3.png" ContentType="image/png"/>
  <Override PartName="/ppt/media/image31.jpeg" ContentType="image/jpeg"/>
  <Override PartName="/ppt/media/image4.jpeg" ContentType="image/jpeg"/>
  <Override PartName="/ppt/media/image5.jpeg" ContentType="image/jpeg"/>
  <Override PartName="/ppt/media/image10.jpeg" ContentType="image/jpeg"/>
  <Override PartName="/ppt/media/image32.jpeg" ContentType="image/jpeg"/>
  <Override PartName="/ppt/media/image28.png" ContentType="image/png"/>
  <Override PartName="/ppt/media/image6.png" ContentType="image/png"/>
  <Override PartName="/ppt/media/image11.png" ContentType="image/png"/>
  <Override PartName="/ppt/media/image7.png" ContentType="image/png"/>
  <Override PartName="/ppt/media/image34.png" ContentType="image/png"/>
  <Override PartName="/ppt/media/image37.jpeg" ContentType="image/jpeg"/>
  <Override PartName="/ppt/media/image8.jpeg" ContentType="image/jpeg"/>
  <Override PartName="/ppt/media/image13.jpeg" ContentType="image/jpeg"/>
  <Override PartName="/ppt/media/image14.png" ContentType="image/png"/>
  <Override PartName="/ppt/media/image35.jpeg" ContentType="image/jpeg"/>
  <Override PartName="/ppt/media/image9.jpeg" ContentType="image/jpeg"/>
  <Override PartName="/ppt/media/image24.png" ContentType="image/png"/>
  <Override PartName="/ppt/media/image36.jpeg" ContentType="image/jpeg"/>
  <Override PartName="/ppt/media/image12.jpeg" ContentType="image/jpeg"/>
  <Override PartName="/ppt/media/image26.png" ContentType="image/png"/>
  <Override PartName="/ppt/media/image15.png" ContentType="image/png"/>
  <Override PartName="/ppt/media/image23.jpeg" ContentType="image/jpeg"/>
  <Override PartName="/ppt/media/image16.jpeg" ContentType="image/jpeg"/>
  <Override PartName="/ppt/media/image38.jpeg" ContentType="image/jpeg"/>
  <Override PartName="/ppt/media/image17.jpeg" ContentType="image/jpeg"/>
  <Override PartName="/ppt/media/image18.jpeg" ContentType="image/jpeg"/>
  <Override PartName="/ppt/media/image19.png" ContentType="image/png"/>
  <Override PartName="/ppt/media/image20.jpeg" ContentType="image/jpeg"/>
  <Override PartName="/ppt/media/image29.png" ContentType="image/png"/>
  <Override PartName="/ppt/media/image21.png" ContentType="image/png"/>
  <Override PartName="/ppt/media/image22.jpeg" ContentType="image/jpeg"/>
  <Override PartName="/ppt/media/image27.png" ContentType="image/png"/>
  <Override PartName="/ppt/media/image25.png" ContentType="image/png"/>
  <Override PartName="/ppt/media/image33.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1.xml" ContentType="application/vnd.openxmlformats-officedocument.presentationml.slide+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x="9144000" cy="6858000"/>
  <p:notesSz cx="9296400" cy="701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800" spc="-1" strike="noStrike">
                <a:solidFill>
                  <a:srgbClr val="000000"/>
                </a:solidFill>
                <a:latin typeface="Arial"/>
              </a:rPr>
              <a:t>Click to move the slide</a:t>
            </a:r>
            <a:endParaRPr b="0" lang="en-US" sz="1800" spc="-1" strike="noStrike">
              <a:solidFill>
                <a:srgbClr val="000000"/>
              </a:solidFill>
              <a:latin typeface="Arial"/>
            </a:endParaRPr>
          </a:p>
        </p:txBody>
      </p:sp>
      <p:sp>
        <p:nvSpPr>
          <p:cNvPr id="258"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259"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260" name="PlaceHolder 4"/>
          <p:cNvSpPr>
            <a:spLocks noGrp="1"/>
          </p:cNvSpPr>
          <p:nvPr>
            <p:ph type="dt" idx="4"/>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261" name="PlaceHolder 5"/>
          <p:cNvSpPr>
            <a:spLocks noGrp="1"/>
          </p:cNvSpPr>
          <p:nvPr>
            <p:ph type="ftr" idx="5"/>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262" name="PlaceHolder 6"/>
          <p:cNvSpPr>
            <a:spLocks noGrp="1"/>
          </p:cNvSpPr>
          <p:nvPr>
            <p:ph type="sldNum" idx="6"/>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6D6220D8-3666-4D63-9C01-447BC0284915}"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216000" indent="0">
              <a:buNone/>
            </a:pPr>
            <a:endParaRPr b="0" lang="en-US" sz="1800" spc="-1" strike="noStrike">
              <a:solidFill>
                <a:srgbClr val="000000"/>
              </a:solidFill>
              <a:latin typeface="Arial"/>
            </a:endParaRPr>
          </a:p>
        </p:txBody>
      </p:sp>
      <p:sp>
        <p:nvSpPr>
          <p:cNvPr id="343"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98C299A6-80DB-453F-9451-A13C10BAC89C}"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216000" indent="0">
              <a:lnSpc>
                <a:spcPct val="100000"/>
              </a:lnSpc>
              <a:buNone/>
            </a:pPr>
            <a:r>
              <a:rPr b="0" lang="en-US" sz="1200" spc="-1" strike="noStrike">
                <a:solidFill>
                  <a:srgbClr val="000000"/>
                </a:solidFill>
                <a:latin typeface="+mn-lt"/>
                <a:ea typeface="+mn-ea"/>
              </a:rPr>
              <a:t>1.025-acre site in the desirable San Carlos neighborhood</a:t>
            </a:r>
            <a:endParaRPr b="0" lang="en-US" sz="1200" spc="-1" strike="noStrike">
              <a:solidFill>
                <a:srgbClr val="000000"/>
              </a:solidFill>
              <a:latin typeface="Arial"/>
            </a:endParaRPr>
          </a:p>
          <a:p>
            <a:pPr marL="216000" indent="0">
              <a:lnSpc>
                <a:spcPct val="100000"/>
              </a:lnSpc>
              <a:buNone/>
            </a:pPr>
            <a:r>
              <a:rPr b="0" lang="en-US" sz="1200" spc="-1" strike="noStrike">
                <a:solidFill>
                  <a:srgbClr val="000000"/>
                </a:solidFill>
                <a:latin typeface="+mn-lt"/>
                <a:ea typeface="+mn-ea"/>
              </a:rPr>
              <a:t>At the corner of </a:t>
            </a:r>
            <a:r>
              <a:rPr b="1" lang="en-US" sz="1200" spc="-1" strike="noStrike">
                <a:solidFill>
                  <a:srgbClr val="000000"/>
                </a:solidFill>
                <a:latin typeface="+mn-lt"/>
                <a:ea typeface="+mn-ea"/>
              </a:rPr>
              <a:t>Navajo Road and Jackson Drive</a:t>
            </a:r>
            <a:endParaRPr b="0" lang="en-US" sz="1200" spc="-1" strike="noStrike">
              <a:solidFill>
                <a:srgbClr val="000000"/>
              </a:solidFill>
              <a:latin typeface="Arial"/>
            </a:endParaRPr>
          </a:p>
          <a:p>
            <a:pPr marL="216000" indent="0">
              <a:lnSpc>
                <a:spcPct val="100000"/>
              </a:lnSpc>
              <a:buNone/>
            </a:pPr>
            <a:r>
              <a:rPr b="0" lang="en-US" sz="1200" spc="-1" strike="noStrike">
                <a:solidFill>
                  <a:srgbClr val="000000"/>
                </a:solidFill>
                <a:latin typeface="+mn-lt"/>
                <a:ea typeface="+mn-ea"/>
              </a:rPr>
              <a:t>Current location of </a:t>
            </a:r>
            <a:r>
              <a:rPr b="1" lang="en-US" sz="1200" spc="-1" strike="noStrike">
                <a:solidFill>
                  <a:srgbClr val="000000"/>
                </a:solidFill>
                <a:latin typeface="+mn-lt"/>
                <a:ea typeface="+mn-ea"/>
              </a:rPr>
              <a:t>Nicolosi’s Italian Restaurant</a:t>
            </a:r>
            <a:r>
              <a:rPr b="0" lang="en-US" sz="1200" spc="-1" strike="noStrike">
                <a:solidFill>
                  <a:srgbClr val="000000"/>
                </a:solidFill>
                <a:latin typeface="+mn-lt"/>
                <a:ea typeface="+mn-ea"/>
              </a:rPr>
              <a:t> </a:t>
            </a:r>
            <a:endParaRPr b="0" lang="en-US" sz="12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61"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1B3220E4-660D-4329-9C21-54845D4E6E6D}"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216000" indent="0">
              <a:lnSpc>
                <a:spcPct val="100000"/>
              </a:lnSpc>
              <a:buNone/>
            </a:pPr>
            <a:r>
              <a:rPr b="1" lang="en-US" sz="1200" spc="-1" strike="noStrike">
                <a:solidFill>
                  <a:srgbClr val="000000"/>
                </a:solidFill>
                <a:latin typeface="+mn-lt"/>
                <a:ea typeface="+mn-ea"/>
              </a:rPr>
              <a:t>Parking: </a:t>
            </a:r>
            <a:r>
              <a:rPr b="0" lang="en-US" sz="1200" spc="-1" strike="noStrike">
                <a:solidFill>
                  <a:srgbClr val="000000"/>
                </a:solidFill>
                <a:latin typeface="+mn-lt"/>
                <a:ea typeface="+mn-ea"/>
              </a:rPr>
              <a:t>59 Parking Spaces (1.3 parking ratio)</a:t>
            </a:r>
            <a:endParaRPr b="0" lang="en-US" sz="1200" spc="-1" strike="noStrike">
              <a:solidFill>
                <a:srgbClr val="000000"/>
              </a:solidFill>
              <a:latin typeface="Arial"/>
            </a:endParaRPr>
          </a:p>
          <a:p>
            <a:pPr marL="216000" indent="0">
              <a:lnSpc>
                <a:spcPct val="100000"/>
              </a:lnSpc>
              <a:buNone/>
            </a:pPr>
            <a:r>
              <a:rPr b="0" lang="en-US" sz="1200" spc="-1" strike="noStrike">
                <a:solidFill>
                  <a:srgbClr val="000000"/>
                </a:solidFill>
                <a:latin typeface="+mn-lt"/>
                <a:ea typeface="+mn-ea"/>
              </a:rPr>
              <a:t>Includes 13 tandem spaces (enough for all three-bedroom units)</a:t>
            </a:r>
            <a:endParaRPr b="0" lang="en-US" sz="1200" spc="-1" strike="noStrike">
              <a:solidFill>
                <a:srgbClr val="000000"/>
              </a:solidFill>
              <a:latin typeface="Arial"/>
            </a:endParaRPr>
          </a:p>
        </p:txBody>
      </p:sp>
      <p:sp>
        <p:nvSpPr>
          <p:cNvPr id="363"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D8D16A0B-7277-4337-92A4-2F4AA78A6A7D}"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171360" indent="-171360">
              <a:lnSpc>
                <a:spcPct val="100000"/>
              </a:lnSpc>
              <a:buClr>
                <a:srgbClr val="000000"/>
              </a:buClr>
              <a:buFont typeface="Arial"/>
              <a:buChar char="•"/>
            </a:pPr>
            <a:r>
              <a:rPr b="0" lang="en-US" sz="1200" spc="-1" strike="noStrike">
                <a:solidFill>
                  <a:srgbClr val="000000"/>
                </a:solidFill>
                <a:latin typeface="+mn-lt"/>
                <a:ea typeface="+mn-ea"/>
              </a:rPr>
              <a:t>An </a:t>
            </a:r>
            <a:r>
              <a:rPr b="1" lang="en-US" sz="1200" spc="-1" strike="noStrike">
                <a:solidFill>
                  <a:srgbClr val="000000"/>
                </a:solidFill>
                <a:latin typeface="+mn-lt"/>
                <a:ea typeface="+mn-ea"/>
              </a:rPr>
              <a:t>on-site professional property manager</a:t>
            </a:r>
            <a:r>
              <a:rPr b="0" lang="en-US" sz="1200" spc="-1" strike="noStrike">
                <a:solidFill>
                  <a:srgbClr val="000000"/>
                </a:solidFill>
                <a:latin typeface="+mn-lt"/>
                <a:ea typeface="+mn-ea"/>
              </a:rPr>
              <a:t> will live on-site</a:t>
            </a:r>
            <a:endParaRPr b="0" lang="en-US" sz="1200" spc="-1" strike="noStrike">
              <a:solidFill>
                <a:srgbClr val="000000"/>
              </a:solidFill>
              <a:latin typeface="Arial"/>
            </a:endParaRPr>
          </a:p>
          <a:p>
            <a:pPr marL="171360" indent="-171360">
              <a:lnSpc>
                <a:spcPct val="100000"/>
              </a:lnSpc>
              <a:buClr>
                <a:srgbClr val="000000"/>
              </a:buClr>
              <a:buFont typeface="Arial"/>
              <a:buChar char="•"/>
            </a:pPr>
            <a:r>
              <a:rPr b="0" lang="en-US" sz="1200" spc="-1" strike="noStrike">
                <a:solidFill>
                  <a:srgbClr val="000000"/>
                </a:solidFill>
                <a:latin typeface="+mn-lt"/>
                <a:ea typeface="+mn-ea"/>
              </a:rPr>
              <a:t>The </a:t>
            </a:r>
            <a:r>
              <a:rPr b="1" lang="en-US" sz="1200" spc="-1" strike="noStrike">
                <a:solidFill>
                  <a:srgbClr val="000000"/>
                </a:solidFill>
                <a:latin typeface="+mn-lt"/>
                <a:ea typeface="+mn-ea"/>
              </a:rPr>
              <a:t>application process</a:t>
            </a:r>
            <a:r>
              <a:rPr b="0" lang="en-US" sz="1200" spc="-1" strike="noStrike">
                <a:solidFill>
                  <a:srgbClr val="000000"/>
                </a:solidFill>
                <a:latin typeface="+mn-lt"/>
                <a:ea typeface="+mn-ea"/>
              </a:rPr>
              <a:t> for prospective tenants includes income verification, a credit check, and a criminal background investigation.</a:t>
            </a:r>
            <a:endParaRPr b="0" lang="en-US" sz="1200" spc="-1" strike="noStrike">
              <a:solidFill>
                <a:srgbClr val="000000"/>
              </a:solidFill>
              <a:latin typeface="Arial"/>
            </a:endParaRPr>
          </a:p>
          <a:p>
            <a:pPr marL="171360" indent="-171360">
              <a:lnSpc>
                <a:spcPct val="100000"/>
              </a:lnSpc>
              <a:buClr>
                <a:srgbClr val="000000"/>
              </a:buClr>
              <a:buFont typeface="Arial"/>
              <a:buChar char="•"/>
            </a:pPr>
            <a:r>
              <a:rPr b="0" lang="en-US" sz="1200" spc="-1" strike="noStrike">
                <a:solidFill>
                  <a:srgbClr val="000000"/>
                </a:solidFill>
                <a:latin typeface="+mn-lt"/>
                <a:ea typeface="+mn-ea"/>
              </a:rPr>
              <a:t>CHW believes that opportunity starts with a stable home – and that is exactly what our residents are looking for</a:t>
            </a:r>
            <a:endParaRPr b="0" lang="en-US" sz="1200" spc="-1" strike="noStrike">
              <a:solidFill>
                <a:srgbClr val="000000"/>
              </a:solidFill>
              <a:latin typeface="Arial"/>
            </a:endParaRPr>
          </a:p>
          <a:p>
            <a:pPr indent="0">
              <a:lnSpc>
                <a:spcPct val="100000"/>
              </a:lnSpc>
              <a:buNone/>
            </a:pPr>
            <a:endParaRPr b="0" lang="en-US" sz="2000" spc="-1" strike="noStrike">
              <a:solidFill>
                <a:srgbClr val="000000"/>
              </a:solidFill>
              <a:latin typeface="Arial"/>
            </a:endParaRPr>
          </a:p>
        </p:txBody>
      </p:sp>
      <p:sp>
        <p:nvSpPr>
          <p:cNvPr id="365"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ACA5B4A8-C36A-442B-B02E-26BE6C1FF0DF}"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indent="0">
              <a:lnSpc>
                <a:spcPct val="100000"/>
              </a:lnSpc>
              <a:buNone/>
              <a:tabLst>
                <a:tab algn="l" pos="0"/>
              </a:tabLst>
            </a:pPr>
            <a:r>
              <a:rPr b="0" lang="en-US" sz="2000" spc="-1" strike="noStrike">
                <a:solidFill>
                  <a:srgbClr val="000000"/>
                </a:solidFill>
                <a:latin typeface="Arial"/>
              </a:rPr>
              <a:t>In Addition: </a:t>
            </a:r>
            <a:endParaRPr b="0" lang="en-US" sz="2000" spc="-1" strike="noStrike">
              <a:solidFill>
                <a:srgbClr val="000000"/>
              </a:solidFill>
              <a:latin typeface="Arial"/>
            </a:endParaRPr>
          </a:p>
          <a:p>
            <a:pPr marL="343080" indent="-343080">
              <a:lnSpc>
                <a:spcPct val="100000"/>
              </a:lnSpc>
              <a:buClr>
                <a:srgbClr val="000000"/>
              </a:buClr>
              <a:buFont typeface="Arial"/>
              <a:buChar char="•"/>
              <a:tabLst>
                <a:tab algn="l" pos="0"/>
              </a:tabLst>
            </a:pPr>
            <a:r>
              <a:rPr b="1" lang="en-US" sz="2000" spc="-1" strike="noStrike">
                <a:solidFill>
                  <a:srgbClr val="000000"/>
                </a:solidFill>
                <a:latin typeface="Arial"/>
              </a:rPr>
              <a:t>generate more than $900,000 in development impact fees</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67"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FE00E69A-BDC8-47BC-8FFC-6924A4AF3B33}"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216000" indent="0">
              <a:buNone/>
            </a:pPr>
            <a:endParaRPr b="0" lang="en-US" sz="1800" spc="-1" strike="noStrike">
              <a:solidFill>
                <a:srgbClr val="000000"/>
              </a:solidFill>
              <a:latin typeface="Arial"/>
            </a:endParaRPr>
          </a:p>
        </p:txBody>
      </p:sp>
      <p:sp>
        <p:nvSpPr>
          <p:cNvPr id="369"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DAD6C3EC-064A-4E2E-B5FA-E5F01632E757}"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216000" indent="0">
              <a:buNone/>
            </a:pPr>
            <a:endParaRPr b="0" lang="en-US" sz="1800" spc="-1" strike="noStrike">
              <a:solidFill>
                <a:srgbClr val="000000"/>
              </a:solidFill>
              <a:latin typeface="Arial"/>
            </a:endParaRPr>
          </a:p>
        </p:txBody>
      </p:sp>
      <p:sp>
        <p:nvSpPr>
          <p:cNvPr id="371"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568FE92E-2EF3-4389-ADC9-DD0D1D05EA0E}"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360" indent="0">
              <a:lnSpc>
                <a:spcPct val="100000"/>
              </a:lnSpc>
              <a:buNone/>
              <a:tabLst>
                <a:tab algn="l" pos="0"/>
              </a:tabLst>
            </a:pPr>
            <a:r>
              <a:rPr b="0" lang="en-US" sz="2000" spc="-1" strike="noStrike">
                <a:solidFill>
                  <a:srgbClr val="000000"/>
                </a:solidFill>
                <a:latin typeface="+mn-lt"/>
              </a:rPr>
              <a:t>Sustainability is a common theme in all of our most recent projects (rehab and new construction). </a:t>
            </a:r>
            <a:endParaRPr b="0" lang="en-US" sz="2000" spc="-1" strike="noStrike">
              <a:solidFill>
                <a:srgbClr val="000000"/>
              </a:solidFill>
              <a:latin typeface="Arial"/>
            </a:endParaRPr>
          </a:p>
          <a:p>
            <a:pPr lvl="1" marL="589320" indent="-164880">
              <a:lnSpc>
                <a:spcPct val="100000"/>
              </a:lnSpc>
              <a:buClr>
                <a:srgbClr val="000000"/>
              </a:buClr>
              <a:buFont typeface="Arial"/>
              <a:buChar char="•"/>
              <a:tabLst>
                <a:tab algn="l" pos="0"/>
              </a:tabLst>
            </a:pPr>
            <a:r>
              <a:rPr b="0" lang="en-US" sz="2000" spc="-1" strike="noStrike">
                <a:solidFill>
                  <a:srgbClr val="000000"/>
                </a:solidFill>
                <a:latin typeface="+mn-lt"/>
              </a:rPr>
              <a:t>Specific examples of green features: PV panels, solar thermal water heating, low flow water fixtures, energy-star appliances and high efficiency lighting and windows.</a:t>
            </a:r>
            <a:endParaRPr b="0" lang="en-US" sz="2000" spc="-1" strike="noStrike">
              <a:solidFill>
                <a:srgbClr val="000000"/>
              </a:solidFill>
              <a:latin typeface="Arial"/>
            </a:endParaRPr>
          </a:p>
          <a:p>
            <a:pPr lvl="1" marL="589320" indent="-164880">
              <a:lnSpc>
                <a:spcPct val="100000"/>
              </a:lnSpc>
              <a:buClr>
                <a:srgbClr val="000000"/>
              </a:buClr>
              <a:buFont typeface="Arial"/>
              <a:buChar char="•"/>
              <a:tabLst>
                <a:tab algn="l" pos="0"/>
              </a:tabLst>
            </a:pPr>
            <a:r>
              <a:rPr b="0" lang="en-US" sz="2000" spc="-1" strike="noStrike">
                <a:solidFill>
                  <a:srgbClr val="000000"/>
                </a:solidFill>
                <a:latin typeface="+mn-lt"/>
              </a:rPr>
              <a:t>Ceiling fans and natural ventilation (orientation of building to maximize this), and good insulation will eliminate the need for expensive, energy-costly cooling and heating systems.</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73"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CE6A5016-E4FB-4C69-B60D-E1C6B746E7FA}"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343080" indent="-343080">
              <a:lnSpc>
                <a:spcPct val="100000"/>
              </a:lnSpc>
              <a:buClr>
                <a:srgbClr val="000000"/>
              </a:buClr>
              <a:buFont typeface="Arial"/>
              <a:buChar char="•"/>
            </a:pPr>
            <a:r>
              <a:rPr b="0" lang="en-US" sz="2000" spc="-1" strike="noStrike">
                <a:solidFill>
                  <a:srgbClr val="000000"/>
                </a:solidFill>
                <a:latin typeface="Arial"/>
              </a:rPr>
              <a:t>As a local nonprofit developer, CHW cares about San Diego and its people</a:t>
            </a:r>
            <a:endParaRPr b="0" lang="en-US" sz="2000" spc="-1" strike="noStrike">
              <a:solidFill>
                <a:srgbClr val="000000"/>
              </a:solidFill>
              <a:latin typeface="Arial"/>
            </a:endParaRPr>
          </a:p>
          <a:p>
            <a:pPr indent="0">
              <a:lnSpc>
                <a:spcPct val="100000"/>
              </a:lnSpc>
              <a:buNone/>
            </a:pPr>
            <a:endParaRPr b="0" lang="en-US" sz="2000" spc="-1" strike="noStrike">
              <a:solidFill>
                <a:srgbClr val="000000"/>
              </a:solidFill>
              <a:latin typeface="Arial"/>
            </a:endParaRPr>
          </a:p>
          <a:p>
            <a:pPr marL="343080" indent="-343080">
              <a:lnSpc>
                <a:spcPct val="100000"/>
              </a:lnSpc>
              <a:buClr>
                <a:srgbClr val="000000"/>
              </a:buClr>
              <a:buFont typeface="Arial"/>
              <a:buChar char="•"/>
            </a:pPr>
            <a:r>
              <a:rPr b="0" lang="en-US" sz="2000" spc="-1" strike="noStrike">
                <a:solidFill>
                  <a:srgbClr val="000000"/>
                </a:solidFill>
                <a:latin typeface="Arial"/>
              </a:rPr>
              <a:t>Our vision of Navajo Family Apartments is of a beautiful, comfortable, safe and welcoming community for families in San Carlos</a:t>
            </a:r>
            <a:endParaRPr b="0" lang="en-US" sz="2000" spc="-1" strike="noStrike">
              <a:solidFill>
                <a:srgbClr val="000000"/>
              </a:solidFill>
              <a:latin typeface="Arial"/>
            </a:endParaRPr>
          </a:p>
        </p:txBody>
      </p:sp>
      <p:sp>
        <p:nvSpPr>
          <p:cNvPr id="345"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1E783D90-CB7A-4B73-9B1A-DF986CCB6893}"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sldImg"/>
          </p:nvPr>
        </p:nvSpPr>
        <p:spPr>
          <a:xfrm>
            <a:off x="3071880" y="876240"/>
            <a:ext cx="3152520" cy="2364840"/>
          </a:xfrm>
          <a:prstGeom prst="rect">
            <a:avLst/>
          </a:prstGeom>
          <a:ln w="0">
            <a:noFill/>
          </a:ln>
        </p:spPr>
      </p:sp>
      <p:sp>
        <p:nvSpPr>
          <p:cNvPr id="375" name="PlaceHolder 2"/>
          <p:cNvSpPr>
            <a:spLocks noGrp="1"/>
          </p:cNvSpPr>
          <p:nvPr>
            <p:ph type="body"/>
          </p:nvPr>
        </p:nvSpPr>
        <p:spPr>
          <a:xfrm>
            <a:off x="777240" y="4777560"/>
            <a:ext cx="6217200" cy="4525560"/>
          </a:xfrm>
          <a:prstGeom prst="rect">
            <a:avLst/>
          </a:prstGeom>
          <a:noFill/>
          <a:ln w="0">
            <a:noFill/>
          </a:ln>
        </p:spPr>
        <p:txBody>
          <a:bodyPr lIns="0" rIns="0" tIns="0" bIns="0" anchor="t">
            <a:noAutofit/>
          </a:bodyPr>
          <a:p>
            <a:pPr marL="216000" indent="0">
              <a:lnSpc>
                <a:spcPct val="100000"/>
              </a:lnSpc>
              <a:buNone/>
            </a:pPr>
            <a:r>
              <a:rPr b="0" lang="en-US" sz="2000" spc="-1" strike="noStrike">
                <a:solidFill>
                  <a:srgbClr val="000000"/>
                </a:solidFill>
                <a:latin typeface="Arial"/>
              </a:rPr>
              <a:t>As saving water saves power, we incorporate a water conservation design in our landscape </a:t>
            </a:r>
            <a:endParaRPr b="0" lang="en-US" sz="2000" spc="-1" strike="noStrike">
              <a:solidFill>
                <a:srgbClr val="000000"/>
              </a:solidFill>
              <a:latin typeface="Arial"/>
            </a:endParaRPr>
          </a:p>
          <a:p>
            <a:pPr marL="171360" indent="-171360">
              <a:lnSpc>
                <a:spcPct val="100000"/>
              </a:lnSpc>
              <a:buClr>
                <a:srgbClr val="000000"/>
              </a:buClr>
              <a:buFont typeface="Arial"/>
              <a:buChar char="•"/>
            </a:pPr>
            <a:r>
              <a:rPr b="0" lang="en-US" sz="2000" spc="-1" strike="noStrike">
                <a:solidFill>
                  <a:srgbClr val="000000"/>
                </a:solidFill>
                <a:latin typeface="Arial"/>
              </a:rPr>
              <a:t>CA natives and drought-resistant plants</a:t>
            </a:r>
            <a:endParaRPr b="0" lang="en-US" sz="2000" spc="-1" strike="noStrike">
              <a:solidFill>
                <a:srgbClr val="000000"/>
              </a:solidFill>
              <a:latin typeface="Arial"/>
            </a:endParaRPr>
          </a:p>
          <a:p>
            <a:pPr marL="171360" indent="-171360">
              <a:lnSpc>
                <a:spcPct val="100000"/>
              </a:lnSpc>
              <a:buClr>
                <a:srgbClr val="000000"/>
              </a:buClr>
              <a:buFont typeface="Arial"/>
              <a:buChar char="•"/>
            </a:pPr>
            <a:r>
              <a:rPr b="0" lang="en-US" sz="2000" spc="-1" strike="noStrike">
                <a:solidFill>
                  <a:srgbClr val="000000"/>
                </a:solidFill>
                <a:latin typeface="Arial"/>
              </a:rPr>
              <a:t>Storm water is treated on-site through permeable pavement, planters that catch and filter water, and landscaped bio-retention areas</a:t>
            </a:r>
            <a:endParaRPr b="0" lang="en-US" sz="2000" spc="-1" strike="noStrike">
              <a:solidFill>
                <a:srgbClr val="000000"/>
              </a:solidFill>
              <a:latin typeface="Arial"/>
            </a:endParaRPr>
          </a:p>
        </p:txBody>
      </p:sp>
      <p:sp>
        <p:nvSpPr>
          <p:cNvPr id="376" name="PlaceHolder 3"/>
          <p:cNvSpPr>
            <a:spLocks noGrp="1"/>
          </p:cNvSpPr>
          <p:nvPr>
            <p:ph type="sldNum" idx="7"/>
          </p:nvPr>
        </p:nvSpPr>
        <p:spPr>
          <a:xfrm>
            <a:off x="4399200" y="9555480"/>
            <a:ext cx="3372480" cy="502200"/>
          </a:xfrm>
          <a:prstGeom prst="rect">
            <a:avLst/>
          </a:prstGeom>
          <a:noFill/>
          <a:ln w="0">
            <a:noFill/>
          </a:ln>
        </p:spPr>
        <p:txBody>
          <a:bodyPr lIns="0" rIns="0" tIns="0" bIns="0" anchor="b">
            <a:noAutofit/>
          </a:bodyPr>
          <a:lstStyle>
            <a:lvl1pPr indent="0" algn="r">
              <a:lnSpc>
                <a:spcPct val="100000"/>
              </a:lnSpc>
              <a:buNone/>
              <a:defRPr b="0" lang="en-US" sz="1400" spc="-1" strike="noStrike">
                <a:solidFill>
                  <a:srgbClr val="000000"/>
                </a:solidFill>
                <a:latin typeface="Times New Roman"/>
                <a:ea typeface="+mn-ea"/>
              </a:defRPr>
            </a:lvl1pPr>
          </a:lstStyle>
          <a:p>
            <a:pPr indent="0" algn="r">
              <a:lnSpc>
                <a:spcPct val="100000"/>
              </a:lnSpc>
              <a:buNone/>
            </a:pPr>
            <a:fld id="{078972A5-5F2D-48FF-809B-F814E5A4FF8B}" type="slidenum">
              <a:rPr b="0" lang="en-US" sz="1400" spc="-1" strike="noStrike">
                <a:solidFill>
                  <a:srgbClr val="000000"/>
                </a:solidFill>
                <a:latin typeface="Times New Roman"/>
                <a:ea typeface="+mn-ea"/>
              </a:rPr>
              <a:t>&lt;number&gt;</a:t>
            </a:fld>
            <a:endParaRPr b="0" lang="en-US" sz="14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216000" indent="0">
              <a:lnSpc>
                <a:spcPct val="100000"/>
              </a:lnSpc>
              <a:buNone/>
            </a:pPr>
            <a:r>
              <a:rPr b="0" lang="en-US" sz="2000" spc="-1" strike="noStrike">
                <a:solidFill>
                  <a:srgbClr val="000000"/>
                </a:solidFill>
                <a:latin typeface="Arial"/>
              </a:rPr>
              <a:t>www.chworks.org  Look at our other properties.</a:t>
            </a:r>
            <a:endParaRPr b="0" lang="en-US" sz="2000" spc="-1" strike="noStrike">
              <a:solidFill>
                <a:srgbClr val="000000"/>
              </a:solidFill>
              <a:latin typeface="Arial"/>
            </a:endParaRPr>
          </a:p>
        </p:txBody>
      </p:sp>
      <p:sp>
        <p:nvSpPr>
          <p:cNvPr id="378"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28F9FE9A-B38D-4915-82E0-88C3F14B12A6}"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indent="0">
              <a:lnSpc>
                <a:spcPct val="100000"/>
              </a:lnSpc>
              <a:spcBef>
                <a:spcPts val="360"/>
              </a:spcBef>
              <a:buNone/>
              <a:tabLst>
                <a:tab algn="l" pos="0"/>
              </a:tabLst>
            </a:pPr>
            <a:r>
              <a:rPr b="0" lang="en-US" sz="2000" spc="-1" strike="noStrike">
                <a:solidFill>
                  <a:srgbClr val="000000"/>
                </a:solidFill>
                <a:latin typeface="Arial"/>
              </a:rPr>
              <a:t> </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47"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8AD5E744-18AF-4C10-A20D-035ECA6F62E7}"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indent="0">
              <a:lnSpc>
                <a:spcPct val="100000"/>
              </a:lnSpc>
              <a:spcBef>
                <a:spcPts val="360"/>
              </a:spcBef>
              <a:buNone/>
              <a:tabLst>
                <a:tab algn="l" pos="0"/>
              </a:tabLst>
            </a:pPr>
            <a:r>
              <a:rPr b="0" lang="en-US" sz="2000" spc="-1" strike="noStrike">
                <a:solidFill>
                  <a:srgbClr val="000000"/>
                </a:solidFill>
                <a:latin typeface="Arial"/>
              </a:rPr>
              <a:t> </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49"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45F9916C-19A6-41C9-988E-17BE880EB589}"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216000" indent="0">
              <a:buNone/>
            </a:pPr>
            <a:endParaRPr b="0" lang="en-US" sz="1800" spc="-1" strike="noStrike">
              <a:solidFill>
                <a:srgbClr val="000000"/>
              </a:solidFill>
              <a:latin typeface="Arial"/>
            </a:endParaRPr>
          </a:p>
        </p:txBody>
      </p:sp>
      <p:sp>
        <p:nvSpPr>
          <p:cNvPr id="351"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A5BCF2B7-9864-4E17-8468-E628A8369CDC}"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343080" indent="-343080">
              <a:lnSpc>
                <a:spcPct val="100000"/>
              </a:lnSpc>
              <a:buClr>
                <a:srgbClr val="000000"/>
              </a:buClr>
              <a:buFont typeface="Arial"/>
              <a:buChar char="•"/>
            </a:pPr>
            <a:r>
              <a:rPr b="0" lang="en-US" sz="2000" spc="-1" strike="noStrike">
                <a:solidFill>
                  <a:srgbClr val="000000"/>
                </a:solidFill>
                <a:latin typeface="Arial"/>
              </a:rPr>
              <a:t>We have an impressive track record of developing and managing a range of new construction, multifamily communities from smaller to larger communities and with different levels of income</a:t>
            </a:r>
            <a:endParaRPr b="0" lang="en-US" sz="2000" spc="-1" strike="noStrike">
              <a:solidFill>
                <a:srgbClr val="000000"/>
              </a:solidFill>
              <a:latin typeface="Arial"/>
            </a:endParaRPr>
          </a:p>
          <a:p>
            <a:pPr marL="343080" indent="-343080">
              <a:lnSpc>
                <a:spcPct val="100000"/>
              </a:lnSpc>
              <a:buClr>
                <a:srgbClr val="000000"/>
              </a:buClr>
              <a:buFont typeface="Arial"/>
              <a:buChar char="•"/>
            </a:pPr>
            <a:r>
              <a:rPr b="0" lang="en-US" sz="2000" spc="-1" strike="noStrike">
                <a:solidFill>
                  <a:srgbClr val="000000"/>
                </a:solidFill>
                <a:latin typeface="+mn-lt"/>
              </a:rPr>
              <a:t>CHW’s recent developments have received strong support from Community Planning Groups in North Park and Southeast San Diego, as well as the Cities of Vista and Oceanside.</a:t>
            </a:r>
            <a:endParaRPr b="0" lang="en-US" sz="2000" spc="-1" strike="noStrike">
              <a:solidFill>
                <a:srgbClr val="000000"/>
              </a:solidFill>
              <a:latin typeface="Arial"/>
            </a:endParaRPr>
          </a:p>
          <a:p>
            <a:pPr indent="0">
              <a:lnSpc>
                <a:spcPct val="100000"/>
              </a:lnSpc>
              <a:buNone/>
            </a:pPr>
            <a:endParaRPr b="0" lang="en-US" sz="2000" spc="-1" strike="noStrike">
              <a:solidFill>
                <a:srgbClr val="000000"/>
              </a:solidFill>
              <a:latin typeface="Arial"/>
            </a:endParaRPr>
          </a:p>
          <a:p>
            <a:pPr indent="0">
              <a:lnSpc>
                <a:spcPct val="100000"/>
              </a:lnSpc>
              <a:buNone/>
            </a:pPr>
            <a:endParaRPr b="0" lang="en-US" sz="2000" spc="-1" strike="noStrike">
              <a:solidFill>
                <a:srgbClr val="000000"/>
              </a:solidFill>
              <a:latin typeface="Arial"/>
            </a:endParaRPr>
          </a:p>
          <a:p>
            <a:pPr indent="0">
              <a:lnSpc>
                <a:spcPct val="100000"/>
              </a:lnSpc>
              <a:buNone/>
            </a:pPr>
            <a:endParaRPr b="0" lang="en-US" sz="2000" spc="-1" strike="noStrike">
              <a:solidFill>
                <a:srgbClr val="000000"/>
              </a:solidFill>
              <a:latin typeface="Arial"/>
            </a:endParaRPr>
          </a:p>
        </p:txBody>
      </p:sp>
      <p:sp>
        <p:nvSpPr>
          <p:cNvPr id="353"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53AF4A2F-1AD3-4D20-A68E-DA59CE9B1DEA}"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216000" indent="0">
              <a:lnSpc>
                <a:spcPct val="100000"/>
              </a:lnSpc>
              <a:buNone/>
            </a:pPr>
            <a:r>
              <a:rPr b="0" lang="en-US" sz="2000" spc="-1" strike="noStrike">
                <a:solidFill>
                  <a:srgbClr val="000000"/>
                </a:solidFill>
                <a:latin typeface="Arial"/>
              </a:rPr>
              <a:t>Many of our projects have been awarded for their high-quality design and sustainability. </a:t>
            </a:r>
            <a:endParaRPr b="0" lang="en-US" sz="2000" spc="-1" strike="noStrike">
              <a:solidFill>
                <a:srgbClr val="000000"/>
              </a:solidFill>
              <a:latin typeface="Arial"/>
            </a:endParaRPr>
          </a:p>
          <a:p>
            <a:pPr marL="343080" indent="-343080">
              <a:lnSpc>
                <a:spcPct val="100000"/>
              </a:lnSpc>
              <a:buClr>
                <a:srgbClr val="000000"/>
              </a:buClr>
              <a:buFont typeface="Arial"/>
              <a:buChar char="•"/>
            </a:pPr>
            <a:r>
              <a:rPr b="0" lang="en-US" sz="2000" spc="-1" strike="noStrike">
                <a:solidFill>
                  <a:srgbClr val="000000"/>
                </a:solidFill>
                <a:latin typeface="Arial"/>
              </a:rPr>
              <a:t>100% of recent projects have domestic solar hot water and solar photovoltaic systems. We use clean building materials, and avoid carpet (asthma, clean interior air environment. We always use low water use fixtures and high efficacy irrigation for drought tolerant landscape. Our units are very energy efficient, with LED lighting systems and Energy Star appliances</a:t>
            </a:r>
            <a:endParaRPr b="0" lang="en-US" sz="2000" spc="-1" strike="noStrike">
              <a:solidFill>
                <a:srgbClr val="000000"/>
              </a:solidFill>
              <a:latin typeface="Arial"/>
            </a:endParaRPr>
          </a:p>
          <a:p>
            <a:pPr marL="343080" indent="-343080">
              <a:lnSpc>
                <a:spcPct val="100000"/>
              </a:lnSpc>
              <a:buClr>
                <a:srgbClr val="000000"/>
              </a:buClr>
              <a:buFont typeface="Arial"/>
              <a:buChar char="•"/>
            </a:pPr>
            <a:r>
              <a:rPr b="0" lang="en-US" sz="2000" spc="-1" strike="noStrike">
                <a:solidFill>
                  <a:srgbClr val="000000"/>
                </a:solidFill>
                <a:latin typeface="Arial"/>
              </a:rPr>
              <a:t>All of our projects receive a green certification. We have used the CA Green Point Rated program and also LEED. </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55"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C7E4C7D3-FF1D-4BC5-9A80-D3517C0F4DD3}"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a:p>
            <a:pPr marL="216000" indent="0">
              <a:lnSpc>
                <a:spcPct val="100000"/>
              </a:lnSpc>
              <a:buNone/>
            </a:pPr>
            <a:endParaRPr b="0" lang="en-US" sz="2000" spc="-1" strike="noStrike">
              <a:solidFill>
                <a:srgbClr val="000000"/>
              </a:solidFill>
              <a:latin typeface="Arial"/>
            </a:endParaRPr>
          </a:p>
        </p:txBody>
      </p:sp>
      <p:sp>
        <p:nvSpPr>
          <p:cNvPr id="357"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8E60909F-9ED0-4B22-886C-73185D916DD5}"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929880" y="3330000"/>
            <a:ext cx="7435440" cy="3153240"/>
          </a:xfrm>
          <a:prstGeom prst="rect">
            <a:avLst/>
          </a:prstGeom>
          <a:noFill/>
          <a:ln w="0">
            <a:noFill/>
          </a:ln>
        </p:spPr>
        <p:txBody>
          <a:bodyPr lIns="93240" rIns="93240" tIns="46440" bIns="46440" anchor="t">
            <a:noAutofit/>
          </a:bodyPr>
          <a:p>
            <a:pPr indent="0">
              <a:lnSpc>
                <a:spcPct val="100000"/>
              </a:lnSpc>
              <a:buNone/>
              <a:tabLst>
                <a:tab algn="l" pos="0"/>
              </a:tabLst>
            </a:pPr>
            <a:r>
              <a:rPr b="0" lang="en-US" sz="2000" spc="-1" strike="noStrike">
                <a:solidFill>
                  <a:srgbClr val="000000"/>
                </a:solidFill>
                <a:latin typeface="+mn-lt"/>
              </a:rPr>
              <a:t>Great opportunity to increase permanent affordable housing supply with new, sustainable and beautiful housing that will contribute to the community</a:t>
            </a:r>
            <a:endParaRPr b="0" lang="en-US" sz="20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mn-lt"/>
                <a:ea typeface="+mn-ea"/>
              </a:rPr>
              <a:t>The San Carlos neighborhood has been identified as a “Highest Resource Area” by the California Fair Housing Task Force, the strongest possible ranking of an area.</a:t>
            </a:r>
            <a:endParaRPr b="0" lang="en-US" sz="1200" spc="-1" strike="noStrike">
              <a:solidFill>
                <a:srgbClr val="000000"/>
              </a:solidFill>
              <a:latin typeface="Arial"/>
            </a:endParaRPr>
          </a:p>
        </p:txBody>
      </p:sp>
      <p:sp>
        <p:nvSpPr>
          <p:cNvPr id="359" name="TextShape 2"/>
          <p:cNvSpPr/>
          <p:nvPr/>
        </p:nvSpPr>
        <p:spPr>
          <a:xfrm>
            <a:off x="5265360" y="6659280"/>
            <a:ext cx="4028040" cy="349200"/>
          </a:xfrm>
          <a:prstGeom prst="rect">
            <a:avLst/>
          </a:prstGeom>
          <a:noFill/>
          <a:ln w="9360">
            <a:noFill/>
          </a:ln>
        </p:spPr>
        <p:style>
          <a:lnRef idx="0"/>
          <a:fillRef idx="0"/>
          <a:effectRef idx="0"/>
          <a:fontRef idx="minor"/>
        </p:style>
        <p:txBody>
          <a:bodyPr lIns="93240" rIns="93240" tIns="46440" bIns="46440" anchor="b">
            <a:noAutofit/>
          </a:bodyPr>
          <a:p>
            <a:pPr algn="r">
              <a:lnSpc>
                <a:spcPct val="100000"/>
              </a:lnSpc>
            </a:pPr>
            <a:fld id="{59D00433-1A7C-470C-BA27-A8C6FC1D1129}" type="slidenum">
              <a:rPr b="0" lang="en-US" sz="1300" spc="-1" strike="noStrike">
                <a:solidFill>
                  <a:srgbClr val="000000"/>
                </a:solidFill>
                <a:latin typeface="Arial"/>
                <a:ea typeface="ＭＳ Ｐゴシック"/>
              </a:rPr>
              <a:t>&lt;number&gt;</a:t>
            </a:fld>
            <a:endParaRPr b="0" lang="en-US" sz="13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9" name="PlaceHolder 2"/>
          <p:cNvSpPr>
            <a:spLocks noGrp="1"/>
          </p:cNvSpPr>
          <p:nvPr>
            <p:ph/>
          </p:nvPr>
        </p:nvSpPr>
        <p:spPr>
          <a:xfrm>
            <a:off x="304920" y="1143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30" name="PlaceHolder 3"/>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32"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33"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34"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35" name="PlaceHolder 5"/>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37" name="PlaceHolder 2"/>
          <p:cNvSpPr>
            <a:spLocks noGrp="1"/>
          </p:cNvSpPr>
          <p:nvPr>
            <p:ph/>
          </p:nvPr>
        </p:nvSpPr>
        <p:spPr>
          <a:xfrm>
            <a:off x="30492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38" name="PlaceHolder 3"/>
          <p:cNvSpPr>
            <a:spLocks noGrp="1"/>
          </p:cNvSpPr>
          <p:nvPr>
            <p:ph/>
          </p:nvPr>
        </p:nvSpPr>
        <p:spPr>
          <a:xfrm>
            <a:off x="321588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39" name="PlaceHolder 4"/>
          <p:cNvSpPr>
            <a:spLocks noGrp="1"/>
          </p:cNvSpPr>
          <p:nvPr>
            <p:ph/>
          </p:nvPr>
        </p:nvSpPr>
        <p:spPr>
          <a:xfrm>
            <a:off x="612684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40" name="PlaceHolder 5"/>
          <p:cNvSpPr>
            <a:spLocks noGrp="1"/>
          </p:cNvSpPr>
          <p:nvPr>
            <p:ph/>
          </p:nvPr>
        </p:nvSpPr>
        <p:spPr>
          <a:xfrm>
            <a:off x="30492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41" name="PlaceHolder 6"/>
          <p:cNvSpPr>
            <a:spLocks noGrp="1"/>
          </p:cNvSpPr>
          <p:nvPr>
            <p:ph/>
          </p:nvPr>
        </p:nvSpPr>
        <p:spPr>
          <a:xfrm>
            <a:off x="321588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42" name="PlaceHolder 7"/>
          <p:cNvSpPr>
            <a:spLocks noGrp="1"/>
          </p:cNvSpPr>
          <p:nvPr>
            <p:ph/>
          </p:nvPr>
        </p:nvSpPr>
        <p:spPr>
          <a:xfrm>
            <a:off x="612684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50" name="PlaceHolder 2"/>
          <p:cNvSpPr>
            <a:spLocks noGrp="1"/>
          </p:cNvSpPr>
          <p:nvPr>
            <p:ph type="subTitle"/>
          </p:nvPr>
        </p:nvSpPr>
        <p:spPr>
          <a:xfrm>
            <a:off x="304920" y="1143000"/>
            <a:ext cx="8609760" cy="48762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52" name="PlaceHolder 2"/>
          <p:cNvSpPr>
            <a:spLocks noGrp="1"/>
          </p:cNvSpPr>
          <p:nvPr>
            <p:ph/>
          </p:nvPr>
        </p:nvSpPr>
        <p:spPr>
          <a:xfrm>
            <a:off x="304920" y="1143000"/>
            <a:ext cx="860976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54"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55"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304920" y="304920"/>
            <a:ext cx="6628680" cy="238248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59"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60"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61"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8" name="PlaceHolder 2"/>
          <p:cNvSpPr>
            <a:spLocks noGrp="1"/>
          </p:cNvSpPr>
          <p:nvPr>
            <p:ph type="subTitle"/>
          </p:nvPr>
        </p:nvSpPr>
        <p:spPr>
          <a:xfrm>
            <a:off x="304920" y="1143000"/>
            <a:ext cx="8609760" cy="48762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63"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64"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65" name="PlaceHolder 4"/>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67"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68"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69" name="PlaceHolder 4"/>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71" name="PlaceHolder 2"/>
          <p:cNvSpPr>
            <a:spLocks noGrp="1"/>
          </p:cNvSpPr>
          <p:nvPr>
            <p:ph/>
          </p:nvPr>
        </p:nvSpPr>
        <p:spPr>
          <a:xfrm>
            <a:off x="304920" y="1143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72" name="PlaceHolder 3"/>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74"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75"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76"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77" name="PlaceHolder 5"/>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79" name="PlaceHolder 2"/>
          <p:cNvSpPr>
            <a:spLocks noGrp="1"/>
          </p:cNvSpPr>
          <p:nvPr>
            <p:ph/>
          </p:nvPr>
        </p:nvSpPr>
        <p:spPr>
          <a:xfrm>
            <a:off x="30492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80" name="PlaceHolder 3"/>
          <p:cNvSpPr>
            <a:spLocks noGrp="1"/>
          </p:cNvSpPr>
          <p:nvPr>
            <p:ph/>
          </p:nvPr>
        </p:nvSpPr>
        <p:spPr>
          <a:xfrm>
            <a:off x="321588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81" name="PlaceHolder 4"/>
          <p:cNvSpPr>
            <a:spLocks noGrp="1"/>
          </p:cNvSpPr>
          <p:nvPr>
            <p:ph/>
          </p:nvPr>
        </p:nvSpPr>
        <p:spPr>
          <a:xfrm>
            <a:off x="612684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82" name="PlaceHolder 5"/>
          <p:cNvSpPr>
            <a:spLocks noGrp="1"/>
          </p:cNvSpPr>
          <p:nvPr>
            <p:ph/>
          </p:nvPr>
        </p:nvSpPr>
        <p:spPr>
          <a:xfrm>
            <a:off x="30492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83" name="PlaceHolder 6"/>
          <p:cNvSpPr>
            <a:spLocks noGrp="1"/>
          </p:cNvSpPr>
          <p:nvPr>
            <p:ph/>
          </p:nvPr>
        </p:nvSpPr>
        <p:spPr>
          <a:xfrm>
            <a:off x="321588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84" name="PlaceHolder 7"/>
          <p:cNvSpPr>
            <a:spLocks noGrp="1"/>
          </p:cNvSpPr>
          <p:nvPr>
            <p:ph/>
          </p:nvPr>
        </p:nvSpPr>
        <p:spPr>
          <a:xfrm>
            <a:off x="612684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92" name="PlaceHolder 2"/>
          <p:cNvSpPr>
            <a:spLocks noGrp="1"/>
          </p:cNvSpPr>
          <p:nvPr>
            <p:ph type="subTitle"/>
          </p:nvPr>
        </p:nvSpPr>
        <p:spPr>
          <a:xfrm>
            <a:off x="304920" y="1143000"/>
            <a:ext cx="8609760" cy="48762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94" name="PlaceHolder 2"/>
          <p:cNvSpPr>
            <a:spLocks noGrp="1"/>
          </p:cNvSpPr>
          <p:nvPr>
            <p:ph/>
          </p:nvPr>
        </p:nvSpPr>
        <p:spPr>
          <a:xfrm>
            <a:off x="304920" y="1143000"/>
            <a:ext cx="860976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96"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97"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0" name="PlaceHolder 2"/>
          <p:cNvSpPr>
            <a:spLocks noGrp="1"/>
          </p:cNvSpPr>
          <p:nvPr>
            <p:ph/>
          </p:nvPr>
        </p:nvSpPr>
        <p:spPr>
          <a:xfrm>
            <a:off x="304920" y="1143000"/>
            <a:ext cx="860976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304920" y="304920"/>
            <a:ext cx="6628680" cy="238248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01"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02"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03"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05"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06"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07" name="PlaceHolder 4"/>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09"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10"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11" name="PlaceHolder 4"/>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13" name="PlaceHolder 2"/>
          <p:cNvSpPr>
            <a:spLocks noGrp="1"/>
          </p:cNvSpPr>
          <p:nvPr>
            <p:ph/>
          </p:nvPr>
        </p:nvSpPr>
        <p:spPr>
          <a:xfrm>
            <a:off x="304920" y="1143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14" name="PlaceHolder 3"/>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16"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17"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18"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19" name="PlaceHolder 5"/>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21" name="PlaceHolder 2"/>
          <p:cNvSpPr>
            <a:spLocks noGrp="1"/>
          </p:cNvSpPr>
          <p:nvPr>
            <p:ph/>
          </p:nvPr>
        </p:nvSpPr>
        <p:spPr>
          <a:xfrm>
            <a:off x="30492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22" name="PlaceHolder 3"/>
          <p:cNvSpPr>
            <a:spLocks noGrp="1"/>
          </p:cNvSpPr>
          <p:nvPr>
            <p:ph/>
          </p:nvPr>
        </p:nvSpPr>
        <p:spPr>
          <a:xfrm>
            <a:off x="321588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23" name="PlaceHolder 4"/>
          <p:cNvSpPr>
            <a:spLocks noGrp="1"/>
          </p:cNvSpPr>
          <p:nvPr>
            <p:ph/>
          </p:nvPr>
        </p:nvSpPr>
        <p:spPr>
          <a:xfrm>
            <a:off x="612684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24" name="PlaceHolder 5"/>
          <p:cNvSpPr>
            <a:spLocks noGrp="1"/>
          </p:cNvSpPr>
          <p:nvPr>
            <p:ph/>
          </p:nvPr>
        </p:nvSpPr>
        <p:spPr>
          <a:xfrm>
            <a:off x="30492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25" name="PlaceHolder 6"/>
          <p:cNvSpPr>
            <a:spLocks noGrp="1"/>
          </p:cNvSpPr>
          <p:nvPr>
            <p:ph/>
          </p:nvPr>
        </p:nvSpPr>
        <p:spPr>
          <a:xfrm>
            <a:off x="321588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26" name="PlaceHolder 7"/>
          <p:cNvSpPr>
            <a:spLocks noGrp="1"/>
          </p:cNvSpPr>
          <p:nvPr>
            <p:ph/>
          </p:nvPr>
        </p:nvSpPr>
        <p:spPr>
          <a:xfrm>
            <a:off x="612684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34" name="PlaceHolder 2"/>
          <p:cNvSpPr>
            <a:spLocks noGrp="1"/>
          </p:cNvSpPr>
          <p:nvPr>
            <p:ph type="subTitle"/>
          </p:nvPr>
        </p:nvSpPr>
        <p:spPr>
          <a:xfrm>
            <a:off x="304920" y="1143000"/>
            <a:ext cx="8609760" cy="48762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36" name="PlaceHolder 2"/>
          <p:cNvSpPr>
            <a:spLocks noGrp="1"/>
          </p:cNvSpPr>
          <p:nvPr>
            <p:ph/>
          </p:nvPr>
        </p:nvSpPr>
        <p:spPr>
          <a:xfrm>
            <a:off x="304920" y="1143000"/>
            <a:ext cx="860976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2"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3"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38"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39"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304920" y="304920"/>
            <a:ext cx="6628680" cy="238248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43"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44"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45"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47"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48"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49" name="PlaceHolder 4"/>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51"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52"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53" name="PlaceHolder 4"/>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55" name="PlaceHolder 2"/>
          <p:cNvSpPr>
            <a:spLocks noGrp="1"/>
          </p:cNvSpPr>
          <p:nvPr>
            <p:ph/>
          </p:nvPr>
        </p:nvSpPr>
        <p:spPr>
          <a:xfrm>
            <a:off x="304920" y="1143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56" name="PlaceHolder 3"/>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58"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59"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60"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61" name="PlaceHolder 5"/>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63" name="PlaceHolder 2"/>
          <p:cNvSpPr>
            <a:spLocks noGrp="1"/>
          </p:cNvSpPr>
          <p:nvPr>
            <p:ph/>
          </p:nvPr>
        </p:nvSpPr>
        <p:spPr>
          <a:xfrm>
            <a:off x="30492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64" name="PlaceHolder 3"/>
          <p:cNvSpPr>
            <a:spLocks noGrp="1"/>
          </p:cNvSpPr>
          <p:nvPr>
            <p:ph/>
          </p:nvPr>
        </p:nvSpPr>
        <p:spPr>
          <a:xfrm>
            <a:off x="321588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65" name="PlaceHolder 4"/>
          <p:cNvSpPr>
            <a:spLocks noGrp="1"/>
          </p:cNvSpPr>
          <p:nvPr>
            <p:ph/>
          </p:nvPr>
        </p:nvSpPr>
        <p:spPr>
          <a:xfrm>
            <a:off x="612684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66" name="PlaceHolder 5"/>
          <p:cNvSpPr>
            <a:spLocks noGrp="1"/>
          </p:cNvSpPr>
          <p:nvPr>
            <p:ph/>
          </p:nvPr>
        </p:nvSpPr>
        <p:spPr>
          <a:xfrm>
            <a:off x="30492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67" name="PlaceHolder 6"/>
          <p:cNvSpPr>
            <a:spLocks noGrp="1"/>
          </p:cNvSpPr>
          <p:nvPr>
            <p:ph/>
          </p:nvPr>
        </p:nvSpPr>
        <p:spPr>
          <a:xfrm>
            <a:off x="321588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68" name="PlaceHolder 7"/>
          <p:cNvSpPr>
            <a:spLocks noGrp="1"/>
          </p:cNvSpPr>
          <p:nvPr>
            <p:ph/>
          </p:nvPr>
        </p:nvSpPr>
        <p:spPr>
          <a:xfrm>
            <a:off x="612684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39BA73F-C8F0-460D-9426-223044E0235A}"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75" name="PlaceHolder 2"/>
          <p:cNvSpPr>
            <a:spLocks noGrp="1"/>
          </p:cNvSpPr>
          <p:nvPr>
            <p:ph type="subTitle"/>
          </p:nvPr>
        </p:nvSpPr>
        <p:spPr>
          <a:xfrm>
            <a:off x="304920" y="1143000"/>
            <a:ext cx="8609760" cy="48762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0BD9B6F-4D6F-4225-88BF-069B652AA187}"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77" name="PlaceHolder 2"/>
          <p:cNvSpPr>
            <a:spLocks noGrp="1"/>
          </p:cNvSpPr>
          <p:nvPr>
            <p:ph/>
          </p:nvPr>
        </p:nvSpPr>
        <p:spPr>
          <a:xfrm>
            <a:off x="304920" y="1143000"/>
            <a:ext cx="860976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CD72D1D-1A7C-4611-B0B5-02AC0E603EEF}"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79"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80"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D9F48BF-9A55-4266-8338-BF2317EEA5BA}"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4291482-4776-4C75-AEDA-7654E0204AAC}"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304920" y="304920"/>
            <a:ext cx="6628680" cy="238248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14F0E5A-E230-40E1-8FFF-A205A24C0D24}"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84"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85"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86"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7897C33-7368-4A29-9D5B-5E02BF3FFF99}"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88"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89"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90" name="PlaceHolder 4"/>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BD80AE3-3EDA-4684-BDF7-0B2157DF1B77}"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92"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93"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94" name="PlaceHolder 4"/>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6A202BD-7E44-4D96-88A0-0ADEC111F5C3}"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96" name="PlaceHolder 2"/>
          <p:cNvSpPr>
            <a:spLocks noGrp="1"/>
          </p:cNvSpPr>
          <p:nvPr>
            <p:ph/>
          </p:nvPr>
        </p:nvSpPr>
        <p:spPr>
          <a:xfrm>
            <a:off x="304920" y="1143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97" name="PlaceHolder 3"/>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3DE2162-F13C-4D59-9034-607D7389D610}"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99"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00"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01"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02" name="PlaceHolder 5"/>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A5530975-F4B3-4E5E-8169-DCC31C80A106}"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304920" y="304920"/>
            <a:ext cx="6628680" cy="238248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04" name="PlaceHolder 2"/>
          <p:cNvSpPr>
            <a:spLocks noGrp="1"/>
          </p:cNvSpPr>
          <p:nvPr>
            <p:ph/>
          </p:nvPr>
        </p:nvSpPr>
        <p:spPr>
          <a:xfrm>
            <a:off x="30492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05" name="PlaceHolder 3"/>
          <p:cNvSpPr>
            <a:spLocks noGrp="1"/>
          </p:cNvSpPr>
          <p:nvPr>
            <p:ph/>
          </p:nvPr>
        </p:nvSpPr>
        <p:spPr>
          <a:xfrm>
            <a:off x="321588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06" name="PlaceHolder 4"/>
          <p:cNvSpPr>
            <a:spLocks noGrp="1"/>
          </p:cNvSpPr>
          <p:nvPr>
            <p:ph/>
          </p:nvPr>
        </p:nvSpPr>
        <p:spPr>
          <a:xfrm>
            <a:off x="612684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07" name="PlaceHolder 5"/>
          <p:cNvSpPr>
            <a:spLocks noGrp="1"/>
          </p:cNvSpPr>
          <p:nvPr>
            <p:ph/>
          </p:nvPr>
        </p:nvSpPr>
        <p:spPr>
          <a:xfrm>
            <a:off x="30492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08" name="PlaceHolder 6"/>
          <p:cNvSpPr>
            <a:spLocks noGrp="1"/>
          </p:cNvSpPr>
          <p:nvPr>
            <p:ph/>
          </p:nvPr>
        </p:nvSpPr>
        <p:spPr>
          <a:xfrm>
            <a:off x="321588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09" name="PlaceHolder 7"/>
          <p:cNvSpPr>
            <a:spLocks noGrp="1"/>
          </p:cNvSpPr>
          <p:nvPr>
            <p:ph/>
          </p:nvPr>
        </p:nvSpPr>
        <p:spPr>
          <a:xfrm>
            <a:off x="612684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130CF6DC-5337-48AD-9B9D-685A578AA306}"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1"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22" name="PlaceHolder 2"/>
          <p:cNvSpPr>
            <a:spLocks noGrp="1"/>
          </p:cNvSpPr>
          <p:nvPr>
            <p:ph type="subTitle"/>
          </p:nvPr>
        </p:nvSpPr>
        <p:spPr>
          <a:xfrm>
            <a:off x="304920" y="1143000"/>
            <a:ext cx="8609760" cy="48762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24" name="PlaceHolder 2"/>
          <p:cNvSpPr>
            <a:spLocks noGrp="1"/>
          </p:cNvSpPr>
          <p:nvPr>
            <p:ph/>
          </p:nvPr>
        </p:nvSpPr>
        <p:spPr>
          <a:xfrm>
            <a:off x="304920" y="1143000"/>
            <a:ext cx="860976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26"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27"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8"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9" name="PlaceHolder 1"/>
          <p:cNvSpPr>
            <a:spLocks noGrp="1"/>
          </p:cNvSpPr>
          <p:nvPr>
            <p:ph type="subTitle"/>
          </p:nvPr>
        </p:nvSpPr>
        <p:spPr>
          <a:xfrm>
            <a:off x="304920" y="304920"/>
            <a:ext cx="6628680" cy="238248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31"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32"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33"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35"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36"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37" name="PlaceHolder 4"/>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39"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40"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41" name="PlaceHolder 4"/>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17"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8" name="PlaceHolder 3"/>
          <p:cNvSpPr>
            <a:spLocks noGrp="1"/>
          </p:cNvSpPr>
          <p:nvPr>
            <p:ph/>
          </p:nvPr>
        </p:nvSpPr>
        <p:spPr>
          <a:xfrm>
            <a:off x="47167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19"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43" name="PlaceHolder 2"/>
          <p:cNvSpPr>
            <a:spLocks noGrp="1"/>
          </p:cNvSpPr>
          <p:nvPr>
            <p:ph/>
          </p:nvPr>
        </p:nvSpPr>
        <p:spPr>
          <a:xfrm>
            <a:off x="304920" y="1143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44" name="PlaceHolder 3"/>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46"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47"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48" name="PlaceHolder 4"/>
          <p:cNvSpPr>
            <a:spLocks noGrp="1"/>
          </p:cNvSpPr>
          <p:nvPr>
            <p:ph/>
          </p:nvPr>
        </p:nvSpPr>
        <p:spPr>
          <a:xfrm>
            <a:off x="3049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49" name="PlaceHolder 5"/>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51" name="PlaceHolder 2"/>
          <p:cNvSpPr>
            <a:spLocks noGrp="1"/>
          </p:cNvSpPr>
          <p:nvPr>
            <p:ph/>
          </p:nvPr>
        </p:nvSpPr>
        <p:spPr>
          <a:xfrm>
            <a:off x="30492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52" name="PlaceHolder 3"/>
          <p:cNvSpPr>
            <a:spLocks noGrp="1"/>
          </p:cNvSpPr>
          <p:nvPr>
            <p:ph/>
          </p:nvPr>
        </p:nvSpPr>
        <p:spPr>
          <a:xfrm>
            <a:off x="321588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53" name="PlaceHolder 4"/>
          <p:cNvSpPr>
            <a:spLocks noGrp="1"/>
          </p:cNvSpPr>
          <p:nvPr>
            <p:ph/>
          </p:nvPr>
        </p:nvSpPr>
        <p:spPr>
          <a:xfrm>
            <a:off x="6126840" y="1143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54" name="PlaceHolder 5"/>
          <p:cNvSpPr>
            <a:spLocks noGrp="1"/>
          </p:cNvSpPr>
          <p:nvPr>
            <p:ph/>
          </p:nvPr>
        </p:nvSpPr>
        <p:spPr>
          <a:xfrm>
            <a:off x="30492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55" name="PlaceHolder 6"/>
          <p:cNvSpPr>
            <a:spLocks noGrp="1"/>
          </p:cNvSpPr>
          <p:nvPr>
            <p:ph/>
          </p:nvPr>
        </p:nvSpPr>
        <p:spPr>
          <a:xfrm>
            <a:off x="321588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56" name="PlaceHolder 7"/>
          <p:cNvSpPr>
            <a:spLocks noGrp="1"/>
          </p:cNvSpPr>
          <p:nvPr>
            <p:ph/>
          </p:nvPr>
        </p:nvSpPr>
        <p:spPr>
          <a:xfrm>
            <a:off x="6126840" y="3690000"/>
            <a:ext cx="27720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1" name="PlaceHolder 2"/>
          <p:cNvSpPr>
            <a:spLocks noGrp="1"/>
          </p:cNvSpPr>
          <p:nvPr>
            <p:ph/>
          </p:nvPr>
        </p:nvSpPr>
        <p:spPr>
          <a:xfrm>
            <a:off x="304920" y="1143000"/>
            <a:ext cx="4201200" cy="48762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2"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3" name="PlaceHolder 4"/>
          <p:cNvSpPr>
            <a:spLocks noGrp="1"/>
          </p:cNvSpPr>
          <p:nvPr>
            <p:ph/>
          </p:nvPr>
        </p:nvSpPr>
        <p:spPr>
          <a:xfrm>
            <a:off x="4716720" y="3690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Arial"/>
            </a:endParaRPr>
          </a:p>
        </p:txBody>
      </p:sp>
      <p:sp>
        <p:nvSpPr>
          <p:cNvPr id="25" name="PlaceHolder 2"/>
          <p:cNvSpPr>
            <a:spLocks noGrp="1"/>
          </p:cNvSpPr>
          <p:nvPr>
            <p:ph/>
          </p:nvPr>
        </p:nvSpPr>
        <p:spPr>
          <a:xfrm>
            <a:off x="3049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6" name="PlaceHolder 3"/>
          <p:cNvSpPr>
            <a:spLocks noGrp="1"/>
          </p:cNvSpPr>
          <p:nvPr>
            <p:ph/>
          </p:nvPr>
        </p:nvSpPr>
        <p:spPr>
          <a:xfrm>
            <a:off x="4716720" y="1143000"/>
            <a:ext cx="420120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
        <p:nvSpPr>
          <p:cNvPr id="27" name="PlaceHolder 4"/>
          <p:cNvSpPr>
            <a:spLocks noGrp="1"/>
          </p:cNvSpPr>
          <p:nvPr>
            <p:ph/>
          </p:nvPr>
        </p:nvSpPr>
        <p:spPr>
          <a:xfrm>
            <a:off x="304920" y="3690000"/>
            <a:ext cx="8609760" cy="232560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5.jpeg"/><Relationship Id="rId4" Type="http://schemas.openxmlformats.org/officeDocument/2006/relationships/image" Target="../media/image2.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image" Target="../media/image5.jpeg"/><Relationship Id="rId4" Type="http://schemas.openxmlformats.org/officeDocument/2006/relationships/image" Target="../media/image2.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png"/><Relationship Id="rId3" Type="http://schemas.openxmlformats.org/officeDocument/2006/relationships/image" Target="../media/image5.jpeg"/><Relationship Id="rId4" Type="http://schemas.openxmlformats.org/officeDocument/2006/relationships/image" Target="../media/image2.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slideLayout" Target="../slideLayouts/slideLayout61.xml"/><Relationship Id="rId10" Type="http://schemas.openxmlformats.org/officeDocument/2006/relationships/slideLayout" Target="../slideLayouts/slideLayout62.xml"/><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slideLayout" Target="../slideLayouts/slideLayout65.xml"/><Relationship Id="rId14" Type="http://schemas.openxmlformats.org/officeDocument/2006/relationships/slideLayout" Target="../slideLayouts/slideLayout66.xml"/><Relationship Id="rId15" Type="http://schemas.openxmlformats.org/officeDocument/2006/relationships/slideLayout" Target="../slideLayouts/slideLayout67.xml"/><Relationship Id="rId16" Type="http://schemas.openxmlformats.org/officeDocument/2006/relationships/slideLayout" Target="../slideLayouts/slideLayout68.xml"/><Relationship Id="rId17" Type="http://schemas.openxmlformats.org/officeDocument/2006/relationships/slideLayout" Target="../slideLayouts/slideLayout69.xml"/><Relationship Id="rId18" Type="http://schemas.openxmlformats.org/officeDocument/2006/relationships/slideLayout" Target="../slideLayouts/slideLayout70.xml"/><Relationship Id="rId19" Type="http://schemas.openxmlformats.org/officeDocument/2006/relationships/slideLayout" Target="../slideLayouts/slideLayout71.xml"/><Relationship Id="rId20"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6" descr=""/>
          <p:cNvPicPr/>
          <p:nvPr/>
        </p:nvPicPr>
        <p:blipFill>
          <a:blip r:embed="rId2"/>
          <a:stretch/>
        </p:blipFill>
        <p:spPr>
          <a:xfrm>
            <a:off x="1026000" y="4428000"/>
            <a:ext cx="2585880" cy="1217880"/>
          </a:xfrm>
          <a:prstGeom prst="rect">
            <a:avLst/>
          </a:prstGeom>
          <a:ln w="0">
            <a:noFill/>
          </a:ln>
        </p:spPr>
      </p:pic>
      <p:sp>
        <p:nvSpPr>
          <p:cNvPr id="1" name="CustomShape 6"/>
          <p:cNvSpPr/>
          <p:nvPr/>
        </p:nvSpPr>
        <p:spPr>
          <a:xfrm>
            <a:off x="-13680" y="6274800"/>
            <a:ext cx="9156960" cy="582480"/>
          </a:xfrm>
          <a:prstGeom prst="rect">
            <a:avLst/>
          </a:prstGeom>
          <a:solidFill>
            <a:srgbClr val="006600"/>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pic>
        <p:nvPicPr>
          <p:cNvPr id="2" name="Picture 19" descr=""/>
          <p:cNvPicPr/>
          <p:nvPr/>
        </p:nvPicPr>
        <p:blipFill>
          <a:blip r:embed="rId3"/>
          <a:stretch/>
        </p:blipFill>
        <p:spPr>
          <a:xfrm>
            <a:off x="6326280" y="6379560"/>
            <a:ext cx="2741040" cy="366480"/>
          </a:xfrm>
          <a:prstGeom prst="rect">
            <a:avLst/>
          </a:prstGeom>
          <a:ln w="0">
            <a:noFill/>
          </a:ln>
        </p:spPr>
      </p:pic>
      <p:pic>
        <p:nvPicPr>
          <p:cNvPr id="3" name="Picture 20" descr=""/>
          <p:cNvPicPr/>
          <p:nvPr/>
        </p:nvPicPr>
        <p:blipFill>
          <a:blip r:embed="rId4"/>
          <a:stretch/>
        </p:blipFill>
        <p:spPr>
          <a:xfrm>
            <a:off x="76320" y="6356520"/>
            <a:ext cx="1805040" cy="407880"/>
          </a:xfrm>
          <a:prstGeom prst="rect">
            <a:avLst/>
          </a:prstGeom>
          <a:ln w="0">
            <a:noFill/>
          </a:ln>
        </p:spPr>
      </p:pic>
      <p:pic>
        <p:nvPicPr>
          <p:cNvPr id="4" name="Picture 2" descr=""/>
          <p:cNvPicPr/>
          <p:nvPr/>
        </p:nvPicPr>
        <p:blipFill>
          <a:blip r:embed="rId5"/>
          <a:stretch/>
        </p:blipFill>
        <p:spPr>
          <a:xfrm>
            <a:off x="354960" y="628920"/>
            <a:ext cx="3927960" cy="2930400"/>
          </a:xfrm>
          <a:prstGeom prst="rect">
            <a:avLst/>
          </a:prstGeom>
          <a:ln w="0">
            <a:noFill/>
          </a:ln>
          <a:effectLst>
            <a:softEdge rad="127080"/>
          </a:effectLst>
        </p:spPr>
      </p:pic>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CustomShape 3"/>
          <p:cNvSpPr/>
          <p:nvPr/>
        </p:nvSpPr>
        <p:spPr>
          <a:xfrm>
            <a:off x="-13680" y="6274800"/>
            <a:ext cx="9156960" cy="582480"/>
          </a:xfrm>
          <a:prstGeom prst="rect">
            <a:avLst/>
          </a:prstGeom>
          <a:solidFill>
            <a:srgbClr val="006600"/>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pic>
        <p:nvPicPr>
          <p:cNvPr id="44" name="Picture 8" descr=""/>
          <p:cNvPicPr/>
          <p:nvPr/>
        </p:nvPicPr>
        <p:blipFill>
          <a:blip r:embed="rId2"/>
          <a:stretch/>
        </p:blipFill>
        <p:spPr>
          <a:xfrm>
            <a:off x="76320" y="6356520"/>
            <a:ext cx="1805040" cy="407880"/>
          </a:xfrm>
          <a:prstGeom prst="rect">
            <a:avLst/>
          </a:prstGeom>
          <a:ln w="0">
            <a:noFill/>
          </a:ln>
        </p:spPr>
      </p:pic>
      <p:pic>
        <p:nvPicPr>
          <p:cNvPr id="45" name="Picture 1" descr=""/>
          <p:cNvPicPr/>
          <p:nvPr/>
        </p:nvPicPr>
        <p:blipFill>
          <a:blip r:embed="rId3"/>
          <a:stretch/>
        </p:blipFill>
        <p:spPr>
          <a:xfrm>
            <a:off x="7071480" y="183240"/>
            <a:ext cx="1808280" cy="840600"/>
          </a:xfrm>
          <a:prstGeom prst="rect">
            <a:avLst/>
          </a:prstGeom>
          <a:ln w="0">
            <a:noFill/>
          </a:ln>
        </p:spPr>
      </p:pic>
      <p:pic>
        <p:nvPicPr>
          <p:cNvPr id="46" name="Picture 7" descr=""/>
          <p:cNvPicPr/>
          <p:nvPr/>
        </p:nvPicPr>
        <p:blipFill>
          <a:blip r:embed="rId4"/>
          <a:stretch/>
        </p:blipFill>
        <p:spPr>
          <a:xfrm>
            <a:off x="6326280" y="6379560"/>
            <a:ext cx="2741040" cy="366480"/>
          </a:xfrm>
          <a:prstGeom prst="rect">
            <a:avLst/>
          </a:prstGeom>
          <a:ln w="0">
            <a:noFill/>
          </a:ln>
        </p:spPr>
      </p:pic>
      <p:sp>
        <p:nvSpPr>
          <p:cNvPr id="47"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CustomShape 3"/>
          <p:cNvSpPr/>
          <p:nvPr/>
        </p:nvSpPr>
        <p:spPr>
          <a:xfrm>
            <a:off x="-13680" y="6274800"/>
            <a:ext cx="9156960" cy="582480"/>
          </a:xfrm>
          <a:prstGeom prst="rect">
            <a:avLst/>
          </a:prstGeom>
          <a:solidFill>
            <a:srgbClr val="006600"/>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pic>
        <p:nvPicPr>
          <p:cNvPr id="86" name="Picture 8" descr=""/>
          <p:cNvPicPr/>
          <p:nvPr/>
        </p:nvPicPr>
        <p:blipFill>
          <a:blip r:embed="rId2"/>
          <a:stretch/>
        </p:blipFill>
        <p:spPr>
          <a:xfrm>
            <a:off x="76320" y="6356520"/>
            <a:ext cx="1805040" cy="407880"/>
          </a:xfrm>
          <a:prstGeom prst="rect">
            <a:avLst/>
          </a:prstGeom>
          <a:ln w="0">
            <a:noFill/>
          </a:ln>
        </p:spPr>
      </p:pic>
      <p:pic>
        <p:nvPicPr>
          <p:cNvPr id="87" name="Picture 1" descr=""/>
          <p:cNvPicPr/>
          <p:nvPr/>
        </p:nvPicPr>
        <p:blipFill>
          <a:blip r:embed="rId3"/>
          <a:stretch/>
        </p:blipFill>
        <p:spPr>
          <a:xfrm>
            <a:off x="7071480" y="183240"/>
            <a:ext cx="1808280" cy="840600"/>
          </a:xfrm>
          <a:prstGeom prst="rect">
            <a:avLst/>
          </a:prstGeom>
          <a:ln w="0">
            <a:noFill/>
          </a:ln>
        </p:spPr>
      </p:pic>
      <p:pic>
        <p:nvPicPr>
          <p:cNvPr id="88" name="Picture 7" descr=""/>
          <p:cNvPicPr/>
          <p:nvPr/>
        </p:nvPicPr>
        <p:blipFill>
          <a:blip r:embed="rId4"/>
          <a:stretch/>
        </p:blipFill>
        <p:spPr>
          <a:xfrm>
            <a:off x="6326280" y="6379560"/>
            <a:ext cx="2741040" cy="366480"/>
          </a:xfrm>
          <a:prstGeom prst="rect">
            <a:avLst/>
          </a:prstGeom>
          <a:ln w="0">
            <a:noFill/>
          </a:ln>
        </p:spPr>
      </p:pic>
      <p:sp>
        <p:nvSpPr>
          <p:cNvPr id="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90"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CustomShape 3"/>
          <p:cNvSpPr/>
          <p:nvPr/>
        </p:nvSpPr>
        <p:spPr>
          <a:xfrm>
            <a:off x="-13680" y="6274800"/>
            <a:ext cx="9156960" cy="582480"/>
          </a:xfrm>
          <a:prstGeom prst="rect">
            <a:avLst/>
          </a:prstGeom>
          <a:solidFill>
            <a:srgbClr val="006600"/>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pic>
        <p:nvPicPr>
          <p:cNvPr id="128" name="Picture 8" descr=""/>
          <p:cNvPicPr/>
          <p:nvPr/>
        </p:nvPicPr>
        <p:blipFill>
          <a:blip r:embed="rId2"/>
          <a:stretch/>
        </p:blipFill>
        <p:spPr>
          <a:xfrm>
            <a:off x="76320" y="6356520"/>
            <a:ext cx="1805040" cy="407880"/>
          </a:xfrm>
          <a:prstGeom prst="rect">
            <a:avLst/>
          </a:prstGeom>
          <a:ln w="0">
            <a:noFill/>
          </a:ln>
        </p:spPr>
      </p:pic>
      <p:pic>
        <p:nvPicPr>
          <p:cNvPr id="129" name="Picture 1" descr=""/>
          <p:cNvPicPr/>
          <p:nvPr/>
        </p:nvPicPr>
        <p:blipFill>
          <a:blip r:embed="rId3"/>
          <a:stretch/>
        </p:blipFill>
        <p:spPr>
          <a:xfrm>
            <a:off x="7071480" y="183240"/>
            <a:ext cx="1808280" cy="840600"/>
          </a:xfrm>
          <a:prstGeom prst="rect">
            <a:avLst/>
          </a:prstGeom>
          <a:ln w="0">
            <a:noFill/>
          </a:ln>
        </p:spPr>
      </p:pic>
      <p:pic>
        <p:nvPicPr>
          <p:cNvPr id="130" name="Picture 7" descr=""/>
          <p:cNvPicPr/>
          <p:nvPr/>
        </p:nvPicPr>
        <p:blipFill>
          <a:blip r:embed="rId4"/>
          <a:stretch/>
        </p:blipFill>
        <p:spPr>
          <a:xfrm>
            <a:off x="6326280" y="6379560"/>
            <a:ext cx="2741040" cy="366480"/>
          </a:xfrm>
          <a:prstGeom prst="rect">
            <a:avLst/>
          </a:prstGeom>
          <a:ln w="0">
            <a:noFill/>
          </a:ln>
        </p:spPr>
      </p:pic>
      <p:sp>
        <p:nvSpPr>
          <p:cNvPr id="131"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3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PlaceHolder 1"/>
          <p:cNvSpPr>
            <a:spLocks noGrp="1"/>
          </p:cNvSpPr>
          <p:nvPr>
            <p:ph type="dt" idx="1"/>
          </p:nvPr>
        </p:nvSpPr>
        <p:spPr>
          <a:xfrm>
            <a:off x="628560" y="6356520"/>
            <a:ext cx="2057040" cy="364680"/>
          </a:xfrm>
          <a:prstGeom prst="rect">
            <a:avLst/>
          </a:prstGeom>
          <a:noFill/>
          <a:ln w="0">
            <a:noFill/>
          </a:ln>
        </p:spPr>
        <p:txBody>
          <a:bodyPr anchor="ctr">
            <a:noAutofit/>
          </a:bodyPr>
          <a:lstStyle>
            <a:lvl1pPr indent="0">
              <a:lnSpc>
                <a:spcPct val="100000"/>
              </a:lnSpc>
              <a:buNone/>
              <a:defRPr b="0" lang="en-US" sz="1200" spc="-1" strike="noStrike">
                <a:solidFill>
                  <a:srgbClr val="8b8b8b"/>
                </a:solidFill>
                <a:latin typeface="Calibri"/>
              </a:defRPr>
            </a:lvl1pPr>
          </a:lstStyle>
          <a:p>
            <a:pPr indent="0">
              <a:lnSpc>
                <a:spcPct val="100000"/>
              </a:lnSpc>
              <a:buNone/>
            </a:pPr>
            <a:r>
              <a:rPr b="0" lang="en-US" sz="1200" spc="-1" strike="noStrike">
                <a:solidFill>
                  <a:srgbClr val="8b8b8b"/>
                </a:solidFill>
                <a:latin typeface="Calibri"/>
              </a:rPr>
              <a:t>&lt;date/time&gt;</a:t>
            </a:r>
            <a:endParaRPr b="0" lang="en-US" sz="1200" spc="-1" strike="noStrike">
              <a:solidFill>
                <a:srgbClr val="000000"/>
              </a:solidFill>
              <a:latin typeface="Times New Roman"/>
            </a:endParaRPr>
          </a:p>
        </p:txBody>
      </p:sp>
      <p:sp>
        <p:nvSpPr>
          <p:cNvPr id="170" name="PlaceHolder 2"/>
          <p:cNvSpPr>
            <a:spLocks noGrp="1"/>
          </p:cNvSpPr>
          <p:nvPr>
            <p:ph type="ftr" idx="2"/>
          </p:nvPr>
        </p:nvSpPr>
        <p:spPr>
          <a:xfrm>
            <a:off x="3029040" y="6356520"/>
            <a:ext cx="3085920" cy="364680"/>
          </a:xfrm>
          <a:prstGeom prst="rect">
            <a:avLst/>
          </a:prstGeom>
          <a:noFill/>
          <a:ln w="0">
            <a:noFill/>
          </a:ln>
        </p:spPr>
        <p:txBody>
          <a:bodyPr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71" name="PlaceHolder 3"/>
          <p:cNvSpPr>
            <a:spLocks noGrp="1"/>
          </p:cNvSpPr>
          <p:nvPr>
            <p:ph type="sldNum" idx="3"/>
          </p:nvPr>
        </p:nvSpPr>
        <p:spPr>
          <a:xfrm>
            <a:off x="6458040" y="6356520"/>
            <a:ext cx="2057040" cy="364680"/>
          </a:xfrm>
          <a:prstGeom prst="rect">
            <a:avLst/>
          </a:prstGeom>
          <a:noFill/>
          <a:ln w="0">
            <a:noFill/>
          </a:ln>
        </p:spPr>
        <p:txBody>
          <a:bodyPr anchor="ctr">
            <a:noAutofit/>
          </a:bodyPr>
          <a:lstStyle>
            <a:lvl1pPr indent="0" algn="r">
              <a:lnSpc>
                <a:spcPct val="100000"/>
              </a:lnSpc>
              <a:buNone/>
              <a:defRPr b="0" lang="en-US" sz="1200" spc="-1" strike="noStrike">
                <a:solidFill>
                  <a:srgbClr val="8b8b8b"/>
                </a:solidFill>
                <a:latin typeface="Calibri"/>
              </a:defRPr>
            </a:lvl1pPr>
          </a:lstStyle>
          <a:p>
            <a:pPr indent="0" algn="r">
              <a:lnSpc>
                <a:spcPct val="100000"/>
              </a:lnSpc>
              <a:buNone/>
            </a:pPr>
            <a:fld id="{07598161-EF00-4166-A7CF-0044F618ACAC}" type="slidenum">
              <a:rPr b="0" lang="en-US" sz="1200" spc="-1" strike="noStrike">
                <a:solidFill>
                  <a:srgbClr val="8b8b8b"/>
                </a:solidFill>
                <a:latin typeface="Calibri"/>
              </a:rPr>
              <a:t>&lt;number&gt;</a:t>
            </a:fld>
            <a:endParaRPr b="0" lang="en-US" sz="1200" spc="-1" strike="noStrike">
              <a:solidFill>
                <a:srgbClr val="000000"/>
              </a:solidFill>
              <a:latin typeface="Times New Roman"/>
            </a:endParaRPr>
          </a:p>
        </p:txBody>
      </p:sp>
      <p:sp>
        <p:nvSpPr>
          <p:cNvPr id="172"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73"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0" name="CustomShape 2"/>
          <p:cNvSpPr/>
          <p:nvPr/>
        </p:nvSpPr>
        <p:spPr>
          <a:xfrm>
            <a:off x="0" y="0"/>
            <a:ext cx="1218600" cy="6476400"/>
          </a:xfrm>
          <a:prstGeom prst="rect">
            <a:avLst/>
          </a:prstGeom>
          <a:gradFill rotWithShape="0">
            <a:gsLst>
              <a:gs pos="0">
                <a:srgbClr val="0d6c28"/>
              </a:gs>
              <a:gs pos="100000">
                <a:srgbClr val="0d8128"/>
              </a:gs>
            </a:gsLst>
            <a:lin ang="0"/>
          </a:gra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pic>
        <p:nvPicPr>
          <p:cNvPr id="211" name="Picture 10" descr=""/>
          <p:cNvPicPr/>
          <p:nvPr/>
        </p:nvPicPr>
        <p:blipFill>
          <a:blip r:embed="rId2"/>
          <a:stretch/>
        </p:blipFill>
        <p:spPr>
          <a:xfrm>
            <a:off x="209520" y="181080"/>
            <a:ext cx="780480" cy="851400"/>
          </a:xfrm>
          <a:prstGeom prst="rect">
            <a:avLst/>
          </a:prstGeom>
          <a:ln w="0">
            <a:noFill/>
          </a:ln>
        </p:spPr>
      </p:pic>
      <p:pic>
        <p:nvPicPr>
          <p:cNvPr id="212" name="Picture 11" descr=""/>
          <p:cNvPicPr/>
          <p:nvPr/>
        </p:nvPicPr>
        <p:blipFill>
          <a:blip r:embed="rId3"/>
          <a:srcRect l="0" t="5847" r="0" b="6619"/>
          <a:stretch/>
        </p:blipFill>
        <p:spPr>
          <a:xfrm>
            <a:off x="0" y="3858840"/>
            <a:ext cx="1218600" cy="1060920"/>
          </a:xfrm>
          <a:prstGeom prst="rect">
            <a:avLst/>
          </a:prstGeom>
          <a:ln w="0">
            <a:noFill/>
          </a:ln>
        </p:spPr>
      </p:pic>
      <p:pic>
        <p:nvPicPr>
          <p:cNvPr id="213" name="Picture 12" descr=""/>
          <p:cNvPicPr/>
          <p:nvPr/>
        </p:nvPicPr>
        <p:blipFill>
          <a:blip r:embed="rId4"/>
          <a:stretch/>
        </p:blipFill>
        <p:spPr>
          <a:xfrm>
            <a:off x="0" y="1189440"/>
            <a:ext cx="1218600" cy="1065960"/>
          </a:xfrm>
          <a:prstGeom prst="rect">
            <a:avLst/>
          </a:prstGeom>
          <a:ln w="0">
            <a:noFill/>
          </a:ln>
        </p:spPr>
      </p:pic>
      <p:pic>
        <p:nvPicPr>
          <p:cNvPr id="214" name="Picture 13" descr=""/>
          <p:cNvPicPr/>
          <p:nvPr/>
        </p:nvPicPr>
        <p:blipFill>
          <a:blip r:embed="rId5"/>
          <a:stretch/>
        </p:blipFill>
        <p:spPr>
          <a:xfrm>
            <a:off x="0" y="2526120"/>
            <a:ext cx="1224720" cy="1065960"/>
          </a:xfrm>
          <a:prstGeom prst="rect">
            <a:avLst/>
          </a:prstGeom>
          <a:ln w="0">
            <a:noFill/>
          </a:ln>
        </p:spPr>
      </p:pic>
      <p:pic>
        <p:nvPicPr>
          <p:cNvPr id="215" name="Picture 14" descr=""/>
          <p:cNvPicPr/>
          <p:nvPr/>
        </p:nvPicPr>
        <p:blipFill>
          <a:blip r:embed="rId6"/>
          <a:stretch/>
        </p:blipFill>
        <p:spPr>
          <a:xfrm>
            <a:off x="0" y="5204880"/>
            <a:ext cx="1218600" cy="1069200"/>
          </a:xfrm>
          <a:prstGeom prst="rect">
            <a:avLst/>
          </a:prstGeom>
          <a:ln w="0">
            <a:noFill/>
          </a:ln>
        </p:spPr>
      </p:pic>
      <p:sp>
        <p:nvSpPr>
          <p:cNvPr id="216" name="CustomShape 3"/>
          <p:cNvSpPr/>
          <p:nvPr/>
        </p:nvSpPr>
        <p:spPr>
          <a:xfrm>
            <a:off x="-13680" y="6274800"/>
            <a:ext cx="9156960" cy="582480"/>
          </a:xfrm>
          <a:prstGeom prst="rect">
            <a:avLst/>
          </a:prstGeom>
          <a:solidFill>
            <a:srgbClr val="006600"/>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ffffff"/>
              </a:solidFill>
              <a:latin typeface="Arial"/>
            </a:endParaRPr>
          </a:p>
        </p:txBody>
      </p:sp>
      <p:pic>
        <p:nvPicPr>
          <p:cNvPr id="217" name="Picture 17" descr=""/>
          <p:cNvPicPr/>
          <p:nvPr/>
        </p:nvPicPr>
        <p:blipFill>
          <a:blip r:embed="rId7"/>
          <a:stretch/>
        </p:blipFill>
        <p:spPr>
          <a:xfrm>
            <a:off x="76320" y="6356520"/>
            <a:ext cx="1805040" cy="407880"/>
          </a:xfrm>
          <a:prstGeom prst="rect">
            <a:avLst/>
          </a:prstGeom>
          <a:ln w="0">
            <a:noFill/>
          </a:ln>
        </p:spPr>
      </p:pic>
      <p:pic>
        <p:nvPicPr>
          <p:cNvPr id="218" name="Picture 15" descr=""/>
          <p:cNvPicPr/>
          <p:nvPr/>
        </p:nvPicPr>
        <p:blipFill>
          <a:blip r:embed="rId8"/>
          <a:stretch/>
        </p:blipFill>
        <p:spPr>
          <a:xfrm>
            <a:off x="6326280" y="6379560"/>
            <a:ext cx="2741040" cy="366480"/>
          </a:xfrm>
          <a:prstGeom prst="rect">
            <a:avLst/>
          </a:prstGeom>
          <a:ln w="0">
            <a:noFill/>
          </a:ln>
        </p:spPr>
      </p:pic>
      <p:sp>
        <p:nvSpPr>
          <p:cNvPr id="219"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220" name="PlaceHolder 2"/>
          <p:cNvSpPr>
            <a:spLocks noGrp="1"/>
          </p:cNvSpPr>
          <p:nvPr>
            <p:ph type="body"/>
          </p:nvPr>
        </p:nvSpPr>
        <p:spPr>
          <a:xfrm>
            <a:off x="304920" y="1143000"/>
            <a:ext cx="8609760" cy="487620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en-US" sz="2800" spc="-1" strike="noStrike">
                <a:solidFill>
                  <a:srgbClr val="000000"/>
                </a:solidFill>
                <a:latin typeface="Arial"/>
              </a:rPr>
              <a:t>Third Outline Level</a:t>
            </a:r>
            <a:endParaRPr b="0" lang="en-US" sz="280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en-US" sz="2800" spc="-1" strike="noStrike">
                <a:solidFill>
                  <a:srgbClr val="000000"/>
                </a:solidFill>
                <a:latin typeface="Arial"/>
              </a:rPr>
              <a:t>Fourth Outline Level</a:t>
            </a:r>
            <a:endParaRPr b="0" lang="en-US" sz="280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en-US" sz="2800" spc="-1" strike="noStrike">
                <a:solidFill>
                  <a:srgbClr val="000000"/>
                </a:solidFill>
                <a:latin typeface="Arial"/>
              </a:rPr>
              <a:t>Fifth Outline Level</a:t>
            </a:r>
            <a:endParaRPr b="0" lang="en-US" sz="28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en-US" sz="2800" spc="-1" strike="noStrike">
                <a:solidFill>
                  <a:srgbClr val="000000"/>
                </a:solidFill>
                <a:latin typeface="Arial"/>
              </a:rPr>
              <a:t>Sixth Outline Level</a:t>
            </a:r>
            <a:endParaRPr b="0" lang="en-US" sz="28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en-US" sz="2800" spc="-1" strike="noStrike">
                <a:solidFill>
                  <a:srgbClr val="000000"/>
                </a:solidFill>
                <a:latin typeface="Arial"/>
              </a:rPr>
              <a:t>Seventh Outline Level</a:t>
            </a:r>
            <a:endParaRPr b="0" lang="en-US"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Lst>
</p:sldMaster>
</file>

<file path=ppt/slides/_rels/slide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25.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25.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png"/><Relationship Id="rId3" Type="http://schemas.openxmlformats.org/officeDocument/2006/relationships/slideLayout" Target="../slideLayouts/slideLayout49.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slideLayout" Target="../slideLayouts/slideLayout25.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5.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5.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61.xml"/><Relationship Id="rId3" Type="http://schemas.openxmlformats.org/officeDocument/2006/relationships/notesSlide" Target="../notesSlides/notesSlide21.xml"/>
</Relationships>
</file>

<file path=ppt/slides/_rels/slide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25.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slideLayout" Target="../slideLayouts/slideLayout41.xml"/><Relationship Id="rId6"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25.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p:nvPr/>
        </p:nvSpPr>
        <p:spPr>
          <a:xfrm>
            <a:off x="4572000" y="214200"/>
            <a:ext cx="4572000" cy="29674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4800" spc="-1" strike="noStrike">
                <a:solidFill>
                  <a:srgbClr val="006600"/>
                </a:solidFill>
                <a:latin typeface="Gotham Book"/>
                <a:ea typeface="ＭＳ Ｐゴシック"/>
              </a:rPr>
              <a:t>Sandrock Apartments</a:t>
            </a:r>
            <a:endParaRPr b="0" lang="en-US" sz="4800" spc="-1" strike="noStrike">
              <a:solidFill>
                <a:srgbClr val="000000"/>
              </a:solidFill>
              <a:latin typeface="Arial"/>
            </a:endParaRPr>
          </a:p>
        </p:txBody>
      </p:sp>
      <p:sp>
        <p:nvSpPr>
          <p:cNvPr id="264" name="CustomShape 2"/>
          <p:cNvSpPr/>
          <p:nvPr/>
        </p:nvSpPr>
        <p:spPr>
          <a:xfrm>
            <a:off x="5033520" y="2722320"/>
            <a:ext cx="3899880" cy="1662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61"/>
              </a:spcBef>
            </a:pPr>
            <a:r>
              <a:rPr b="1" lang="en-US" sz="2800" spc="299" strike="noStrike">
                <a:solidFill>
                  <a:srgbClr val="404040"/>
                </a:solidFill>
                <a:latin typeface="Gotham Book"/>
                <a:ea typeface="DejaVu Sans"/>
              </a:rPr>
              <a:t>SERRA MESA COMMUNITY PLANNING GROUP</a:t>
            </a:r>
            <a:endParaRPr b="0" lang="en-US" sz="2800" spc="-1" strike="noStrike">
              <a:solidFill>
                <a:srgbClr val="000000"/>
              </a:solidFill>
              <a:latin typeface="Arial"/>
            </a:endParaRPr>
          </a:p>
          <a:p>
            <a:pPr algn="ctr">
              <a:lnSpc>
                <a:spcPct val="100000"/>
              </a:lnSpc>
              <a:spcBef>
                <a:spcPts val="261"/>
              </a:spcBef>
            </a:pPr>
            <a:endParaRPr b="0" lang="en-US" sz="1400" spc="-1" strike="noStrike">
              <a:solidFill>
                <a:srgbClr val="000000"/>
              </a:solidFill>
              <a:latin typeface="Arial"/>
            </a:endParaRPr>
          </a:p>
          <a:p>
            <a:pPr algn="ctr">
              <a:lnSpc>
                <a:spcPct val="100000"/>
              </a:lnSpc>
              <a:spcBef>
                <a:spcPts val="261"/>
              </a:spcBef>
            </a:pPr>
            <a:r>
              <a:rPr b="1" lang="en-US" sz="1600" spc="-1" strike="noStrike">
                <a:solidFill>
                  <a:srgbClr val="404040"/>
                </a:solidFill>
                <a:latin typeface="Gotham Book"/>
                <a:ea typeface="DejaVu Sans"/>
              </a:rPr>
              <a:t>August 15, 2024</a:t>
            </a:r>
            <a:endParaRPr b="0" lang="en-US" sz="1600" spc="-1" strike="noStrike">
              <a:solidFill>
                <a:srgbClr val="000000"/>
              </a:solidFill>
              <a:latin typeface="Arial"/>
            </a:endParaRPr>
          </a:p>
          <a:p>
            <a:pPr algn="ctr">
              <a:lnSpc>
                <a:spcPct val="120000"/>
              </a:lnSpc>
              <a:spcBef>
                <a:spcPts val="221"/>
              </a:spcBef>
            </a:pPr>
            <a:endParaRPr b="0" lang="en-US" sz="3000" spc="-1" strike="noStrike">
              <a:solidFill>
                <a:srgbClr val="000000"/>
              </a:solidFill>
              <a:latin typeface="Arial"/>
            </a:endParaRPr>
          </a:p>
        </p:txBody>
      </p:sp>
      <p:pic>
        <p:nvPicPr>
          <p:cNvPr id="265" name="Picture 2" descr=""/>
          <p:cNvPicPr/>
          <p:nvPr/>
        </p:nvPicPr>
        <p:blipFill>
          <a:blip r:embed="rId1"/>
          <a:stretch/>
        </p:blipFill>
        <p:spPr>
          <a:xfrm>
            <a:off x="48240" y="360000"/>
            <a:ext cx="4523400" cy="3759120"/>
          </a:xfrm>
          <a:prstGeom prst="rect">
            <a:avLst/>
          </a:prstGeom>
          <a:ln w="0">
            <a:solidFill>
              <a:srgbClr val="b0c6e1"/>
            </a:solidFill>
          </a:ln>
          <a:effectLst>
            <a:softEdge rad="241200"/>
          </a:effectLst>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CustomShape 1"/>
          <p:cNvSpPr/>
          <p:nvPr/>
        </p:nvSpPr>
        <p:spPr>
          <a:xfrm>
            <a:off x="278280" y="296640"/>
            <a:ext cx="5500800" cy="577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800" spc="-1" strike="noStrike">
                <a:solidFill>
                  <a:srgbClr val="0d6c28"/>
                </a:solidFill>
                <a:latin typeface="Gotham Book"/>
                <a:ea typeface="ＭＳ Ｐゴシック"/>
              </a:rPr>
              <a:t>Site Location Detail</a:t>
            </a:r>
            <a:endParaRPr b="0" lang="en-US" sz="2800" spc="-1" strike="noStrike">
              <a:solidFill>
                <a:srgbClr val="000000"/>
              </a:solidFill>
              <a:latin typeface="Arial"/>
            </a:endParaRPr>
          </a:p>
        </p:txBody>
      </p:sp>
      <p:pic>
        <p:nvPicPr>
          <p:cNvPr id="308" name="Picture 1" descr=""/>
          <p:cNvPicPr/>
          <p:nvPr/>
        </p:nvPicPr>
        <p:blipFill>
          <a:blip r:embed="rId1"/>
          <a:stretch/>
        </p:blipFill>
        <p:spPr>
          <a:xfrm>
            <a:off x="361800" y="1304640"/>
            <a:ext cx="8514360" cy="42955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443160" y="1286280"/>
            <a:ext cx="4022640" cy="4285440"/>
          </a:xfrm>
          <a:prstGeom prst="rect">
            <a:avLst/>
          </a:prstGeom>
          <a:noFill/>
          <a:ln w="0">
            <a:noFill/>
          </a:ln>
        </p:spPr>
        <p:style>
          <a:lnRef idx="0"/>
          <a:fillRef idx="0"/>
          <a:effectRef idx="0"/>
          <a:fontRef idx="minor"/>
        </p:style>
        <p:txBody>
          <a:bodyPr lIns="90000" rIns="90000" tIns="45000" bIns="45000" anchor="t">
            <a:noAutofit/>
          </a:bodyPr>
          <a:p>
            <a:pPr marL="360">
              <a:lnSpc>
                <a:spcPct val="100000"/>
              </a:lnSpc>
            </a:pPr>
            <a:r>
              <a:rPr b="1" lang="en-US" sz="2000" spc="-1" strike="noStrike">
                <a:solidFill>
                  <a:srgbClr val="000000"/>
                </a:solidFill>
                <a:latin typeface="Gotham Book"/>
                <a:ea typeface="ＭＳ Ｐゴシック"/>
              </a:rPr>
              <a:t>5-STORY ELEVATOR BUILDING</a:t>
            </a:r>
            <a:endParaRPr b="0" lang="en-US" sz="2000" spc="-1" strike="noStrike">
              <a:solidFill>
                <a:srgbClr val="000000"/>
              </a:solidFill>
              <a:latin typeface="Arial"/>
            </a:endParaRPr>
          </a:p>
          <a:p>
            <a:pPr marL="360">
              <a:lnSpc>
                <a:spcPct val="100000"/>
              </a:lnSpc>
            </a:pPr>
            <a:endParaRPr b="0" lang="en-US" sz="2400" spc="-1" strike="noStrike">
              <a:solidFill>
                <a:srgbClr val="000000"/>
              </a:solidFill>
              <a:latin typeface="Arial"/>
            </a:endParaRPr>
          </a:p>
          <a:p>
            <a:pPr marL="360">
              <a:lnSpc>
                <a:spcPct val="100000"/>
              </a:lnSpc>
            </a:pPr>
            <a:r>
              <a:rPr b="1" lang="en-US" sz="2000" spc="-1" strike="noStrike">
                <a:solidFill>
                  <a:srgbClr val="000000"/>
                </a:solidFill>
                <a:latin typeface="Gotham Book"/>
                <a:ea typeface="ＭＳ Ｐゴシック"/>
              </a:rPr>
              <a:t>AMENITIES</a:t>
            </a:r>
            <a:endParaRPr b="0" lang="en-US" sz="2000" spc="-1" strike="noStrike">
              <a:solidFill>
                <a:srgbClr val="000000"/>
              </a:solidFill>
              <a:latin typeface="Arial"/>
            </a:endParaRPr>
          </a:p>
          <a:p>
            <a:pPr lvl="1" marL="343440" indent="-343080">
              <a:lnSpc>
                <a:spcPct val="100000"/>
              </a:lnSpc>
              <a:buClr>
                <a:srgbClr val="39b54a"/>
              </a:buClr>
              <a:buFont typeface="Arial"/>
              <a:buChar char="•"/>
            </a:pPr>
            <a:r>
              <a:rPr b="0" lang="en-US" sz="1800" spc="-1" strike="noStrike">
                <a:solidFill>
                  <a:srgbClr val="000000"/>
                </a:solidFill>
                <a:latin typeface="Gotham Book"/>
                <a:ea typeface="DejaVu Sans"/>
              </a:rPr>
              <a:t>Multipurpose community room with kitchen</a:t>
            </a:r>
            <a:endParaRPr b="0" lang="en-US" sz="1800" spc="-1" strike="noStrike">
              <a:solidFill>
                <a:srgbClr val="000000"/>
              </a:solidFill>
              <a:latin typeface="Arial"/>
            </a:endParaRPr>
          </a:p>
          <a:p>
            <a:pPr lvl="1" marL="343440" indent="-343080">
              <a:lnSpc>
                <a:spcPct val="100000"/>
              </a:lnSpc>
              <a:buClr>
                <a:srgbClr val="39b54a"/>
              </a:buClr>
              <a:buFont typeface="Arial"/>
              <a:buChar char="•"/>
            </a:pPr>
            <a:r>
              <a:rPr b="0" lang="en-US" sz="1800" spc="-1" strike="noStrike">
                <a:solidFill>
                  <a:srgbClr val="000000"/>
                </a:solidFill>
                <a:latin typeface="Gotham Book"/>
                <a:ea typeface="DejaVu Sans"/>
              </a:rPr>
              <a:t>Computer lab</a:t>
            </a:r>
            <a:endParaRPr b="0" lang="en-US" sz="1800" spc="-1" strike="noStrike">
              <a:solidFill>
                <a:srgbClr val="000000"/>
              </a:solidFill>
              <a:latin typeface="Arial"/>
            </a:endParaRPr>
          </a:p>
          <a:p>
            <a:pPr lvl="1" marL="343440" indent="-343080">
              <a:lnSpc>
                <a:spcPct val="100000"/>
              </a:lnSpc>
              <a:buClr>
                <a:srgbClr val="39b54a"/>
              </a:buClr>
              <a:buFont typeface="Arial"/>
              <a:buChar char="•"/>
            </a:pPr>
            <a:r>
              <a:rPr b="0" lang="en-US" sz="1800" spc="-1" strike="noStrike">
                <a:solidFill>
                  <a:srgbClr val="000000"/>
                </a:solidFill>
                <a:latin typeface="Gotham Book"/>
                <a:ea typeface="DejaVu Sans"/>
              </a:rPr>
              <a:t>Management leasing office</a:t>
            </a:r>
            <a:endParaRPr b="0" lang="en-US" sz="1800" spc="-1" strike="noStrike">
              <a:solidFill>
                <a:srgbClr val="000000"/>
              </a:solidFill>
              <a:latin typeface="Arial"/>
            </a:endParaRPr>
          </a:p>
          <a:p>
            <a:pPr lvl="1" marL="343440" indent="-343080">
              <a:lnSpc>
                <a:spcPct val="100000"/>
              </a:lnSpc>
              <a:buClr>
                <a:srgbClr val="39b54a"/>
              </a:buClr>
              <a:buFont typeface="Arial"/>
              <a:buChar char="•"/>
            </a:pPr>
            <a:r>
              <a:rPr b="0" lang="en-US" sz="1800" spc="-1" strike="noStrike">
                <a:solidFill>
                  <a:srgbClr val="000000"/>
                </a:solidFill>
                <a:latin typeface="Gotham Book"/>
                <a:ea typeface="DejaVu Sans"/>
              </a:rPr>
              <a:t>Centralized laundry room adjacent to a lounge and outdoor courtyard</a:t>
            </a:r>
            <a:endParaRPr b="0" lang="en-US" sz="1800" spc="-1" strike="noStrike">
              <a:solidFill>
                <a:srgbClr val="000000"/>
              </a:solidFill>
              <a:latin typeface="Arial"/>
            </a:endParaRPr>
          </a:p>
          <a:p>
            <a:pPr lvl="1" marL="343440" indent="-343080">
              <a:lnSpc>
                <a:spcPct val="100000"/>
              </a:lnSpc>
              <a:buClr>
                <a:srgbClr val="39b54a"/>
              </a:buClr>
              <a:buFont typeface="Arial"/>
              <a:buChar char="•"/>
            </a:pPr>
            <a:r>
              <a:rPr b="0" lang="en-US" sz="1800" spc="-1" strike="noStrike">
                <a:solidFill>
                  <a:srgbClr val="000000"/>
                </a:solidFill>
                <a:latin typeface="Gotham Book"/>
                <a:ea typeface="DejaVu Sans"/>
              </a:rPr>
              <a:t>Outdoor amenity space including community garden and tot-lot</a:t>
            </a:r>
            <a:endParaRPr b="0" lang="en-US" sz="1800" spc="-1" strike="noStrike">
              <a:solidFill>
                <a:srgbClr val="000000"/>
              </a:solidFill>
              <a:latin typeface="Arial"/>
            </a:endParaRPr>
          </a:p>
          <a:p>
            <a:pPr lvl="1" marL="343440" indent="-343080">
              <a:lnSpc>
                <a:spcPct val="100000"/>
              </a:lnSpc>
              <a:buClr>
                <a:srgbClr val="39b54a"/>
              </a:buClr>
              <a:buFont typeface="Arial"/>
              <a:buChar char="•"/>
            </a:pPr>
            <a:r>
              <a:rPr b="0" lang="en-US" sz="1800" spc="-1" strike="noStrike">
                <a:solidFill>
                  <a:srgbClr val="000000"/>
                </a:solidFill>
                <a:latin typeface="Gotham Book"/>
                <a:ea typeface="DejaVu Sans"/>
              </a:rPr>
              <a:t>Well-lit with security cameras system throughout property</a:t>
            </a:r>
            <a:endParaRPr b="0" lang="en-US" sz="1800" spc="-1" strike="noStrike">
              <a:solidFill>
                <a:srgbClr val="000000"/>
              </a:solidFill>
              <a:latin typeface="Arial"/>
            </a:endParaRPr>
          </a:p>
          <a:p>
            <a:pPr marL="360">
              <a:lnSpc>
                <a:spcPct val="100000"/>
              </a:lnSpc>
            </a:pPr>
            <a:endParaRPr b="0" lang="en-US" sz="2400" spc="-1" strike="noStrike">
              <a:solidFill>
                <a:srgbClr val="000000"/>
              </a:solidFill>
              <a:latin typeface="Arial"/>
            </a:endParaRPr>
          </a:p>
        </p:txBody>
      </p:sp>
      <p:sp>
        <p:nvSpPr>
          <p:cNvPr id="310" name="CustomShape 2"/>
          <p:cNvSpPr/>
          <p:nvPr/>
        </p:nvSpPr>
        <p:spPr>
          <a:xfrm>
            <a:off x="319320" y="449280"/>
            <a:ext cx="4630680" cy="57744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pPr>
            <a:r>
              <a:rPr b="1" lang="en-US" sz="3200" spc="-1" strike="noStrike">
                <a:solidFill>
                  <a:srgbClr val="0d6c28"/>
                </a:solidFill>
                <a:latin typeface="Gotham Book"/>
                <a:ea typeface="ＭＳ Ｐゴシック"/>
              </a:rPr>
              <a:t>Development Program</a:t>
            </a:r>
            <a:endParaRPr b="0" lang="en-US" sz="3200" spc="-1" strike="noStrike">
              <a:solidFill>
                <a:srgbClr val="000000"/>
              </a:solidFill>
              <a:latin typeface="Arial"/>
            </a:endParaRPr>
          </a:p>
        </p:txBody>
      </p:sp>
      <p:sp>
        <p:nvSpPr>
          <p:cNvPr id="311" name="CustomShape 1"/>
          <p:cNvSpPr/>
          <p:nvPr/>
        </p:nvSpPr>
        <p:spPr>
          <a:xfrm>
            <a:off x="4572000" y="1286280"/>
            <a:ext cx="4131000" cy="4285440"/>
          </a:xfrm>
          <a:prstGeom prst="rect">
            <a:avLst/>
          </a:prstGeom>
          <a:noFill/>
          <a:ln w="0">
            <a:noFill/>
          </a:ln>
        </p:spPr>
        <p:style>
          <a:lnRef idx="0"/>
          <a:fillRef idx="0"/>
          <a:effectRef idx="0"/>
          <a:fontRef idx="minor"/>
        </p:style>
        <p:txBody>
          <a:bodyPr lIns="90000" rIns="90000" tIns="45000" bIns="45000" anchor="t">
            <a:noAutofit/>
          </a:bodyPr>
          <a:p>
            <a:pPr marL="360">
              <a:lnSpc>
                <a:spcPct val="100000"/>
              </a:lnSpc>
            </a:pPr>
            <a:r>
              <a:rPr b="1" lang="en-US" sz="2000" spc="-1" strike="noStrike">
                <a:solidFill>
                  <a:srgbClr val="000000"/>
                </a:solidFill>
                <a:latin typeface="Gotham Book"/>
                <a:ea typeface="ＭＳ Ｐゴシック"/>
              </a:rPr>
              <a:t>60 UNITS </a:t>
            </a:r>
            <a:endParaRPr b="0" lang="en-US" sz="2000" spc="-1" strike="noStrike">
              <a:solidFill>
                <a:srgbClr val="000000"/>
              </a:solidFill>
              <a:latin typeface="Arial"/>
            </a:endParaRPr>
          </a:p>
          <a:p>
            <a:pPr lvl="1" marL="343440" indent="-343080">
              <a:lnSpc>
                <a:spcPct val="100000"/>
              </a:lnSpc>
              <a:buClr>
                <a:srgbClr val="39b54a"/>
              </a:buClr>
              <a:buFont typeface="Arial"/>
              <a:buChar char="•"/>
            </a:pPr>
            <a:r>
              <a:rPr b="0" lang="en-US" sz="1800" spc="-1" strike="noStrike">
                <a:solidFill>
                  <a:srgbClr val="000000"/>
                </a:solidFill>
                <a:latin typeface="Gotham Book"/>
                <a:ea typeface="DejaVu Sans"/>
              </a:rPr>
              <a:t>56, One-bedrooms</a:t>
            </a:r>
            <a:endParaRPr b="0" lang="en-US" sz="1800" spc="-1" strike="noStrike">
              <a:solidFill>
                <a:srgbClr val="000000"/>
              </a:solidFill>
              <a:latin typeface="Arial"/>
            </a:endParaRPr>
          </a:p>
          <a:p>
            <a:pPr lvl="1" marL="343440" indent="-343080">
              <a:lnSpc>
                <a:spcPct val="100000"/>
              </a:lnSpc>
              <a:buClr>
                <a:srgbClr val="39b54a"/>
              </a:buClr>
              <a:buFont typeface="Arial"/>
              <a:buChar char="•"/>
            </a:pPr>
            <a:r>
              <a:rPr b="0" lang="en-US" sz="1800" spc="-1" strike="noStrike">
                <a:solidFill>
                  <a:srgbClr val="000000"/>
                </a:solidFill>
                <a:latin typeface="Gotham Book"/>
                <a:ea typeface="DejaVu Sans"/>
              </a:rPr>
              <a:t>4, Two-bedrooms</a:t>
            </a:r>
            <a:endParaRPr b="0" lang="en-US" sz="1800" spc="-1" strike="noStrike">
              <a:solidFill>
                <a:srgbClr val="000000"/>
              </a:solidFill>
              <a:latin typeface="Arial"/>
            </a:endParaRPr>
          </a:p>
          <a:p>
            <a:pPr marL="360">
              <a:lnSpc>
                <a:spcPct val="100000"/>
              </a:lnSpc>
            </a:pPr>
            <a:endParaRPr b="0" lang="en-US" sz="2000" spc="-1" strike="noStrike">
              <a:solidFill>
                <a:srgbClr val="000000"/>
              </a:solidFill>
              <a:latin typeface="Arial"/>
            </a:endParaRPr>
          </a:p>
          <a:p>
            <a:pPr marL="360">
              <a:lnSpc>
                <a:spcPct val="100000"/>
              </a:lnSpc>
            </a:pPr>
            <a:r>
              <a:rPr b="1" lang="en-US" sz="2000" spc="-1" strike="noStrike">
                <a:solidFill>
                  <a:srgbClr val="000000"/>
                </a:solidFill>
                <a:latin typeface="Gotham Book"/>
                <a:ea typeface="ＭＳ Ｐゴシック"/>
              </a:rPr>
              <a:t>PARKING</a:t>
            </a:r>
            <a:endParaRPr b="0" lang="en-US" sz="2000" spc="-1" strike="noStrike">
              <a:solidFill>
                <a:srgbClr val="000000"/>
              </a:solidFill>
              <a:latin typeface="Arial"/>
            </a:endParaRPr>
          </a:p>
          <a:p>
            <a:pPr lvl="1" marL="343440" indent="-343080">
              <a:lnSpc>
                <a:spcPct val="100000"/>
              </a:lnSpc>
              <a:buClr>
                <a:srgbClr val="39b54a"/>
              </a:buClr>
              <a:buFont typeface="Arial"/>
              <a:buChar char="•"/>
            </a:pPr>
            <a:r>
              <a:rPr b="0" lang="en-US" sz="1800" spc="-1" strike="noStrike">
                <a:solidFill>
                  <a:srgbClr val="000000"/>
                </a:solidFill>
                <a:latin typeface="Gotham Book"/>
                <a:ea typeface="DejaVu Sans"/>
              </a:rPr>
              <a:t>22 Parking Spaces</a:t>
            </a:r>
            <a:endParaRPr b="0" lang="en-US" sz="1800" spc="-1" strike="noStrike">
              <a:solidFill>
                <a:srgbClr val="000000"/>
              </a:solidFill>
              <a:latin typeface="Arial"/>
            </a:endParaRPr>
          </a:p>
        </p:txBody>
      </p:sp>
      <p:pic>
        <p:nvPicPr>
          <p:cNvPr id="312" name="Picture 2" descr=""/>
          <p:cNvPicPr/>
          <p:nvPr/>
        </p:nvPicPr>
        <p:blipFill>
          <a:blip r:embed="rId1"/>
          <a:stretch/>
        </p:blipFill>
        <p:spPr>
          <a:xfrm>
            <a:off x="4413600" y="3578040"/>
            <a:ext cx="4590720" cy="21747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lnSpc>
                <a:spcPct val="90000"/>
              </a:lnSpc>
              <a:buNone/>
            </a:pPr>
            <a:r>
              <a:rPr b="1" lang="en-US" sz="3200" spc="-1" strike="noStrike">
                <a:solidFill>
                  <a:schemeClr val="accent6">
                    <a:lumMod val="75000"/>
                  </a:schemeClr>
                </a:solidFill>
                <a:latin typeface="Gotham Book"/>
                <a:ea typeface="DejaVu Sans"/>
              </a:rPr>
              <a:t>Level 1: Building  Plan</a:t>
            </a:r>
            <a:endParaRPr b="0" lang="en-US" sz="3200" spc="-1" strike="noStrike">
              <a:solidFill>
                <a:srgbClr val="000000"/>
              </a:solidFill>
              <a:latin typeface="Arial"/>
            </a:endParaRPr>
          </a:p>
        </p:txBody>
      </p:sp>
      <p:pic>
        <p:nvPicPr>
          <p:cNvPr id="314" name="Picture 3" descr=""/>
          <p:cNvPicPr/>
          <p:nvPr/>
        </p:nvPicPr>
        <p:blipFill>
          <a:blip r:embed="rId1"/>
          <a:stretch/>
        </p:blipFill>
        <p:spPr>
          <a:xfrm>
            <a:off x="304920" y="1199880"/>
            <a:ext cx="8552880" cy="50040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lnSpc>
                <a:spcPct val="90000"/>
              </a:lnSpc>
              <a:buNone/>
            </a:pPr>
            <a:r>
              <a:rPr b="1" lang="en-US" sz="3200" spc="-1" strike="noStrike">
                <a:solidFill>
                  <a:schemeClr val="accent6">
                    <a:lumMod val="75000"/>
                  </a:schemeClr>
                </a:solidFill>
                <a:latin typeface="Gotham Book"/>
                <a:ea typeface="DejaVu Sans"/>
              </a:rPr>
              <a:t>Level 2: Building  Plan</a:t>
            </a:r>
            <a:endParaRPr b="0" lang="en-US" sz="3200" spc="-1" strike="noStrike">
              <a:solidFill>
                <a:srgbClr val="000000"/>
              </a:solidFill>
              <a:latin typeface="Arial"/>
            </a:endParaRPr>
          </a:p>
        </p:txBody>
      </p:sp>
      <p:pic>
        <p:nvPicPr>
          <p:cNvPr id="316" name="Picture 2" descr=""/>
          <p:cNvPicPr/>
          <p:nvPr/>
        </p:nvPicPr>
        <p:blipFill>
          <a:blip r:embed="rId1"/>
          <a:stretch/>
        </p:blipFill>
        <p:spPr>
          <a:xfrm>
            <a:off x="95400" y="1282680"/>
            <a:ext cx="9048240" cy="47462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lnSpc>
                <a:spcPct val="90000"/>
              </a:lnSpc>
              <a:buNone/>
            </a:pPr>
            <a:r>
              <a:rPr b="1" lang="en-US" sz="3200" spc="-1" strike="noStrike">
                <a:solidFill>
                  <a:schemeClr val="accent6">
                    <a:lumMod val="75000"/>
                  </a:schemeClr>
                </a:solidFill>
                <a:latin typeface="Gotham Book"/>
                <a:ea typeface="DejaVu Sans"/>
              </a:rPr>
              <a:t>Levels 3-5: Building  Plan</a:t>
            </a:r>
            <a:endParaRPr b="0" lang="en-US" sz="3200" spc="-1" strike="noStrike">
              <a:solidFill>
                <a:srgbClr val="000000"/>
              </a:solidFill>
              <a:latin typeface="Arial"/>
            </a:endParaRPr>
          </a:p>
        </p:txBody>
      </p:sp>
      <p:pic>
        <p:nvPicPr>
          <p:cNvPr id="318" name="Picture 3" descr=""/>
          <p:cNvPicPr/>
          <p:nvPr/>
        </p:nvPicPr>
        <p:blipFill>
          <a:blip r:embed="rId1"/>
          <a:stretch/>
        </p:blipFill>
        <p:spPr>
          <a:xfrm>
            <a:off x="228240" y="1054080"/>
            <a:ext cx="8952840" cy="46605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CustomShape 1"/>
          <p:cNvSpPr/>
          <p:nvPr/>
        </p:nvSpPr>
        <p:spPr>
          <a:xfrm>
            <a:off x="267120" y="497880"/>
            <a:ext cx="5500800" cy="577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800" spc="-1" strike="noStrike">
                <a:solidFill>
                  <a:srgbClr val="0d6c28"/>
                </a:solidFill>
                <a:latin typeface="Gotham Book"/>
                <a:ea typeface="ＭＳ Ｐゴシック"/>
              </a:rPr>
              <a:t>Who will live here? </a:t>
            </a:r>
            <a:endParaRPr b="0" lang="en-US" sz="2800" spc="-1" strike="noStrike">
              <a:solidFill>
                <a:srgbClr val="000000"/>
              </a:solidFill>
              <a:latin typeface="Arial"/>
            </a:endParaRPr>
          </a:p>
        </p:txBody>
      </p:sp>
      <p:sp>
        <p:nvSpPr>
          <p:cNvPr id="320" name="Rectangle 3"/>
          <p:cNvSpPr/>
          <p:nvPr/>
        </p:nvSpPr>
        <p:spPr>
          <a:xfrm>
            <a:off x="267120" y="1075680"/>
            <a:ext cx="3990240" cy="5358960"/>
          </a:xfrm>
          <a:prstGeom prst="rect">
            <a:avLst/>
          </a:prstGeom>
          <a:noFill/>
          <a:ln w="0">
            <a:noFill/>
          </a:ln>
        </p:spPr>
        <p:style>
          <a:lnRef idx="0"/>
          <a:fillRef idx="0"/>
          <a:effectRef idx="0"/>
          <a:fontRef idx="minor"/>
        </p:style>
        <p:txBody>
          <a:bodyPr lIns="90000" rIns="90000" tIns="45000" bIns="45000" anchor="t">
            <a:spAutoFit/>
          </a:bodyPr>
          <a:p>
            <a:pPr lvl="1" marL="343080" indent="-343080">
              <a:lnSpc>
                <a:spcPct val="100000"/>
              </a:lnSpc>
              <a:spcBef>
                <a:spcPts val="439"/>
              </a:spcBef>
              <a:buClr>
                <a:srgbClr val="0d6c28"/>
              </a:buClr>
              <a:buSzPct val="115000"/>
              <a:buFont typeface="Arial"/>
              <a:buChar char="•"/>
            </a:pPr>
            <a:r>
              <a:rPr b="0" lang="en-US" sz="2000" spc="-1" strike="noStrike">
                <a:solidFill>
                  <a:srgbClr val="373d49"/>
                </a:solidFill>
                <a:latin typeface="Gotham Book"/>
                <a:ea typeface="ＭＳ Ｐゴシック"/>
              </a:rPr>
              <a:t>100% of units will have rents affordable for low- to middle-income families</a:t>
            </a:r>
            <a:endParaRPr b="0" lang="en-US" sz="2000" spc="-1" strike="noStrike">
              <a:solidFill>
                <a:srgbClr val="000000"/>
              </a:solidFill>
              <a:latin typeface="Arial"/>
            </a:endParaRPr>
          </a:p>
          <a:p>
            <a:pPr>
              <a:lnSpc>
                <a:spcPct val="100000"/>
              </a:lnSpc>
              <a:spcBef>
                <a:spcPts val="439"/>
              </a:spcBef>
            </a:pPr>
            <a:endParaRPr b="0" lang="en-US" sz="2000" spc="-1" strike="noStrike">
              <a:solidFill>
                <a:srgbClr val="000000"/>
              </a:solidFill>
              <a:latin typeface="Arial"/>
            </a:endParaRPr>
          </a:p>
          <a:p>
            <a:pPr lvl="1" marL="343080" indent="-343080">
              <a:lnSpc>
                <a:spcPct val="100000"/>
              </a:lnSpc>
              <a:spcBef>
                <a:spcPts val="439"/>
              </a:spcBef>
              <a:buClr>
                <a:srgbClr val="0d6c28"/>
              </a:buClr>
              <a:buSzPct val="115000"/>
              <a:buFont typeface="Arial"/>
              <a:buChar char="•"/>
            </a:pPr>
            <a:r>
              <a:rPr b="0" lang="en-US" sz="2000" spc="-1" strike="noStrike">
                <a:solidFill>
                  <a:srgbClr val="373d49"/>
                </a:solidFill>
                <a:latin typeface="Gotham Book"/>
                <a:ea typeface="ＭＳ Ｐゴシック"/>
              </a:rPr>
              <a:t>This means the property could serve: </a:t>
            </a:r>
            <a:endParaRPr b="0" lang="en-US" sz="2000" spc="-1" strike="noStrike">
              <a:solidFill>
                <a:srgbClr val="000000"/>
              </a:solidFill>
              <a:latin typeface="Arial"/>
            </a:endParaRPr>
          </a:p>
          <a:p>
            <a:pPr lvl="2" marL="800280" indent="-343080">
              <a:lnSpc>
                <a:spcPct val="100000"/>
              </a:lnSpc>
              <a:spcBef>
                <a:spcPts val="439"/>
              </a:spcBef>
              <a:buClr>
                <a:srgbClr val="0d6c28"/>
              </a:buClr>
              <a:buSzPct val="115000"/>
              <a:buFont typeface="Arial"/>
              <a:buChar char="•"/>
            </a:pPr>
            <a:r>
              <a:rPr b="0" lang="en-US" sz="2000" spc="-1" strike="noStrike">
                <a:solidFill>
                  <a:srgbClr val="373d49"/>
                </a:solidFill>
                <a:latin typeface="Gotham Book"/>
                <a:ea typeface="ＭＳ Ｐゴシック"/>
              </a:rPr>
              <a:t>Teachers working at Angier and Wegeforth Elementary;</a:t>
            </a:r>
            <a:endParaRPr b="0" lang="en-US" sz="2000" spc="-1" strike="noStrike">
              <a:solidFill>
                <a:srgbClr val="000000"/>
              </a:solidFill>
              <a:latin typeface="Arial"/>
            </a:endParaRPr>
          </a:p>
          <a:p>
            <a:pPr lvl="2" marL="800280" indent="-343080">
              <a:lnSpc>
                <a:spcPct val="100000"/>
              </a:lnSpc>
              <a:spcBef>
                <a:spcPts val="439"/>
              </a:spcBef>
              <a:buClr>
                <a:srgbClr val="0d6c28"/>
              </a:buClr>
              <a:buSzPct val="115000"/>
              <a:buFont typeface="Arial"/>
              <a:buChar char="•"/>
            </a:pPr>
            <a:r>
              <a:rPr b="0" lang="en-US" sz="2000" spc="-1" strike="noStrike">
                <a:solidFill>
                  <a:srgbClr val="373d49"/>
                </a:solidFill>
                <a:latin typeface="Gotham Book"/>
                <a:ea typeface="ＭＳ Ｐゴシック"/>
              </a:rPr>
              <a:t>Retail workers from Ralphs and WalMart;</a:t>
            </a:r>
            <a:endParaRPr b="0" lang="en-US" sz="2000" spc="-1" strike="noStrike">
              <a:solidFill>
                <a:srgbClr val="000000"/>
              </a:solidFill>
              <a:latin typeface="Arial"/>
            </a:endParaRPr>
          </a:p>
          <a:p>
            <a:pPr lvl="2" marL="800280" indent="-343080">
              <a:lnSpc>
                <a:spcPct val="100000"/>
              </a:lnSpc>
              <a:spcBef>
                <a:spcPts val="439"/>
              </a:spcBef>
              <a:buClr>
                <a:srgbClr val="0d6c28"/>
              </a:buClr>
              <a:buSzPct val="115000"/>
              <a:buFont typeface="Arial"/>
              <a:buChar char="•"/>
            </a:pPr>
            <a:r>
              <a:rPr b="0" lang="en-US" sz="2000" spc="-1" strike="noStrike">
                <a:solidFill>
                  <a:srgbClr val="373d49"/>
                </a:solidFill>
                <a:latin typeface="Gotham Book"/>
                <a:ea typeface="ＭＳ Ｐゴシック"/>
              </a:rPr>
              <a:t>Veterans </a:t>
            </a:r>
            <a:endParaRPr b="0" lang="en-US" sz="2000" spc="-1" strike="noStrike">
              <a:solidFill>
                <a:srgbClr val="000000"/>
              </a:solidFill>
              <a:latin typeface="Arial"/>
            </a:endParaRPr>
          </a:p>
          <a:p>
            <a:pPr lvl="2" marL="800280" indent="-343080">
              <a:lnSpc>
                <a:spcPct val="100000"/>
              </a:lnSpc>
              <a:spcBef>
                <a:spcPts val="439"/>
              </a:spcBef>
              <a:buClr>
                <a:srgbClr val="0d6c28"/>
              </a:buClr>
              <a:buSzPct val="115000"/>
              <a:buFont typeface="Arial"/>
              <a:buChar char="•"/>
            </a:pPr>
            <a:r>
              <a:rPr b="0" lang="en-US" sz="2000" spc="-1" strike="noStrike">
                <a:solidFill>
                  <a:srgbClr val="373d49"/>
                </a:solidFill>
                <a:latin typeface="Gotham Book"/>
                <a:ea typeface="ＭＳ Ｐゴシック"/>
              </a:rPr>
              <a:t>Employees from Sharp Memorial; and</a:t>
            </a:r>
            <a:endParaRPr b="0" lang="en-US" sz="2000" spc="-1" strike="noStrike">
              <a:solidFill>
                <a:srgbClr val="000000"/>
              </a:solidFill>
              <a:latin typeface="Arial"/>
            </a:endParaRPr>
          </a:p>
          <a:p>
            <a:pPr lvl="2" marL="800280" indent="-343080">
              <a:lnSpc>
                <a:spcPct val="100000"/>
              </a:lnSpc>
              <a:spcBef>
                <a:spcPts val="439"/>
              </a:spcBef>
              <a:buClr>
                <a:srgbClr val="0d6c28"/>
              </a:buClr>
              <a:buSzPct val="115000"/>
              <a:buFont typeface="Arial"/>
              <a:buChar char="•"/>
            </a:pPr>
            <a:r>
              <a:rPr b="0" lang="en-US" sz="2000" spc="-1" strike="noStrike">
                <a:solidFill>
                  <a:srgbClr val="373d49"/>
                </a:solidFill>
                <a:latin typeface="Gotham Book"/>
                <a:ea typeface="ＭＳ Ｐゴシック"/>
              </a:rPr>
              <a:t>Many more of your friends and neighbors!</a:t>
            </a:r>
            <a:endParaRPr b="0" lang="en-US" sz="2000" spc="-1" strike="noStrike">
              <a:solidFill>
                <a:srgbClr val="000000"/>
              </a:solidFill>
              <a:latin typeface="Arial"/>
            </a:endParaRPr>
          </a:p>
        </p:txBody>
      </p:sp>
      <p:pic>
        <p:nvPicPr>
          <p:cNvPr id="321" name="Picture 13" descr=""/>
          <p:cNvPicPr/>
          <p:nvPr/>
        </p:nvPicPr>
        <p:blipFill>
          <a:blip r:embed="rId1"/>
          <a:stretch/>
        </p:blipFill>
        <p:spPr>
          <a:xfrm>
            <a:off x="6124320" y="3557520"/>
            <a:ext cx="2751840" cy="2395440"/>
          </a:xfrm>
          <a:prstGeom prst="rect">
            <a:avLst/>
          </a:prstGeom>
          <a:ln w="0">
            <a:noFill/>
          </a:ln>
        </p:spPr>
      </p:pic>
      <p:pic>
        <p:nvPicPr>
          <p:cNvPr id="322" name="Picture 14" descr=""/>
          <p:cNvPicPr/>
          <p:nvPr/>
        </p:nvPicPr>
        <p:blipFill>
          <a:blip r:embed="rId2"/>
          <a:stretch/>
        </p:blipFill>
        <p:spPr>
          <a:xfrm>
            <a:off x="4572000" y="1094400"/>
            <a:ext cx="2662200" cy="23356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267120" y="497880"/>
            <a:ext cx="5500800" cy="577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800" spc="-1" strike="noStrike">
                <a:solidFill>
                  <a:srgbClr val="0d6c28"/>
                </a:solidFill>
                <a:latin typeface="Gotham Book"/>
                <a:ea typeface="ＭＳ Ｐゴシック"/>
              </a:rPr>
              <a:t>Sandrock Apartments - Zoning</a:t>
            </a:r>
            <a:endParaRPr b="0" lang="en-US" sz="2800" spc="-1" strike="noStrike">
              <a:solidFill>
                <a:srgbClr val="000000"/>
              </a:solidFill>
              <a:latin typeface="Arial"/>
            </a:endParaRPr>
          </a:p>
        </p:txBody>
      </p:sp>
      <p:sp>
        <p:nvSpPr>
          <p:cNvPr id="324" name="Rectangle 3"/>
          <p:cNvSpPr/>
          <p:nvPr/>
        </p:nvSpPr>
        <p:spPr>
          <a:xfrm>
            <a:off x="200520" y="1075680"/>
            <a:ext cx="8304840" cy="10602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439"/>
              </a:spcBef>
            </a:pPr>
            <a:endParaRPr b="0" lang="en-US" sz="2000" spc="-1" strike="noStrike">
              <a:solidFill>
                <a:srgbClr val="000000"/>
              </a:solidFill>
              <a:latin typeface="Arial"/>
            </a:endParaRPr>
          </a:p>
          <a:p>
            <a:pPr lvl="1" marL="343080" indent="-343080">
              <a:lnSpc>
                <a:spcPct val="100000"/>
              </a:lnSpc>
              <a:spcBef>
                <a:spcPts val="439"/>
              </a:spcBef>
              <a:buClr>
                <a:srgbClr val="0d6c28"/>
              </a:buClr>
              <a:buSzPct val="115000"/>
              <a:buFont typeface="Arial"/>
              <a:buChar char="•"/>
            </a:pPr>
            <a:r>
              <a:rPr b="0" lang="en-US" sz="2000" spc="-1" strike="noStrike">
                <a:solidFill>
                  <a:srgbClr val="373d49"/>
                </a:solidFill>
                <a:latin typeface="Gotham Book"/>
                <a:ea typeface="ＭＳ Ｐゴシック"/>
              </a:rPr>
              <a:t>Tier 4 : Complete Communities Housing Solutions Area</a:t>
            </a:r>
            <a:br>
              <a:rPr sz="2000"/>
            </a:br>
            <a:r>
              <a:rPr b="0" lang="en-US" sz="2000" spc="-1" strike="noStrike">
                <a:solidFill>
                  <a:srgbClr val="373d49"/>
                </a:solidFill>
                <a:latin typeface="Gotham Book"/>
              </a:rPr>
              <a:t>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385200" y="121320"/>
            <a:ext cx="7853760" cy="1339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3200" spc="-1" strike="noStrike">
                <a:solidFill>
                  <a:srgbClr val="0d6c28"/>
                </a:solidFill>
                <a:latin typeface="Gotham Book"/>
                <a:ea typeface="ＭＳ Ｐゴシック"/>
              </a:rPr>
              <a:t>Local Development, Management and Services Team Team</a:t>
            </a:r>
            <a:endParaRPr b="0" lang="en-US" sz="3200" spc="-1" strike="noStrike">
              <a:solidFill>
                <a:srgbClr val="000000"/>
              </a:solidFill>
              <a:latin typeface="Arial"/>
            </a:endParaRPr>
          </a:p>
        </p:txBody>
      </p:sp>
      <p:sp>
        <p:nvSpPr>
          <p:cNvPr id="326" name="CustomShape 2"/>
          <p:cNvSpPr/>
          <p:nvPr/>
        </p:nvSpPr>
        <p:spPr>
          <a:xfrm>
            <a:off x="4282920" y="1087200"/>
            <a:ext cx="3955680" cy="5380200"/>
          </a:xfrm>
          <a:prstGeom prst="rect">
            <a:avLst/>
          </a:prstGeom>
          <a:noFill/>
          <a:ln w="0">
            <a:noFill/>
          </a:ln>
        </p:spPr>
        <p:style>
          <a:lnRef idx="0"/>
          <a:fillRef idx="0"/>
          <a:effectRef idx="0"/>
          <a:fontRef idx="minor"/>
        </p:style>
        <p:txBody>
          <a:bodyPr lIns="90000" rIns="90000" tIns="45000" bIns="45000" anchor="t">
            <a:noAutofit/>
          </a:bodyPr>
          <a:p>
            <a:pPr marL="360">
              <a:lnSpc>
                <a:spcPct val="100000"/>
              </a:lnSpc>
            </a:pPr>
            <a:r>
              <a:rPr b="1" lang="en-US" sz="1800" spc="-1" strike="noStrike">
                <a:solidFill>
                  <a:srgbClr val="000000"/>
                </a:solidFill>
                <a:latin typeface="Gotham Book"/>
                <a:ea typeface="ＭＳ Ｐゴシック"/>
              </a:rPr>
              <a:t>Owner &amp; Developer</a:t>
            </a:r>
            <a:endParaRPr b="0" lang="en-US" sz="1800" spc="-1" strike="noStrike">
              <a:solidFill>
                <a:srgbClr val="000000"/>
              </a:solidFill>
              <a:latin typeface="Arial"/>
            </a:endParaRPr>
          </a:p>
          <a:p>
            <a:pPr marL="360">
              <a:lnSpc>
                <a:spcPct val="100000"/>
              </a:lnSpc>
            </a:pPr>
            <a:r>
              <a:rPr b="0" lang="en-US" sz="2000" spc="-1" strike="noStrike">
                <a:solidFill>
                  <a:srgbClr val="373d49"/>
                </a:solidFill>
                <a:latin typeface="Gotham Book"/>
                <a:ea typeface="ＭＳ Ｐゴシック"/>
              </a:rPr>
              <a:t>Community HousingWorks</a:t>
            </a:r>
            <a:endParaRPr b="0" lang="en-US" sz="2000" spc="-1" strike="noStrike">
              <a:solidFill>
                <a:srgbClr val="000000"/>
              </a:solidFill>
              <a:latin typeface="Arial"/>
            </a:endParaRPr>
          </a:p>
          <a:p>
            <a:pPr marL="360">
              <a:lnSpc>
                <a:spcPct val="100000"/>
              </a:lnSpc>
            </a:pPr>
            <a:endParaRPr b="0" lang="en-US" sz="2000" spc="-1" strike="noStrike">
              <a:solidFill>
                <a:srgbClr val="000000"/>
              </a:solidFill>
              <a:latin typeface="Arial"/>
            </a:endParaRPr>
          </a:p>
          <a:p>
            <a:pPr marL="360">
              <a:lnSpc>
                <a:spcPct val="100000"/>
              </a:lnSpc>
            </a:pPr>
            <a:r>
              <a:rPr b="1" lang="en-US" sz="1800" spc="-1" strike="noStrike">
                <a:solidFill>
                  <a:srgbClr val="000000"/>
                </a:solidFill>
                <a:latin typeface="Gotham Book"/>
                <a:ea typeface="ＭＳ Ｐゴシック"/>
              </a:rPr>
              <a:t>Architect</a:t>
            </a:r>
            <a:endParaRPr b="0" lang="en-US" sz="1800" spc="-1" strike="noStrike">
              <a:solidFill>
                <a:srgbClr val="000000"/>
              </a:solidFill>
              <a:latin typeface="Arial"/>
            </a:endParaRPr>
          </a:p>
          <a:p>
            <a:pPr marL="360">
              <a:lnSpc>
                <a:spcPct val="100000"/>
              </a:lnSpc>
            </a:pPr>
            <a:r>
              <a:rPr b="0" lang="en-US" sz="2000" spc="-1" strike="noStrike">
                <a:solidFill>
                  <a:srgbClr val="373d49"/>
                </a:solidFill>
                <a:latin typeface="Gotham Book"/>
                <a:ea typeface="ＭＳ Ｐゴシック"/>
              </a:rPr>
              <a:t>Stephen Dalton Architects</a:t>
            </a:r>
            <a:endParaRPr b="0" lang="en-US" sz="2000" spc="-1" strike="noStrike">
              <a:solidFill>
                <a:srgbClr val="000000"/>
              </a:solidFill>
              <a:latin typeface="Arial"/>
            </a:endParaRPr>
          </a:p>
          <a:p>
            <a:pPr marL="360">
              <a:lnSpc>
                <a:spcPct val="100000"/>
              </a:lnSpc>
            </a:pPr>
            <a:endParaRPr b="0" lang="en-US" sz="2000" spc="-1" strike="noStrike">
              <a:solidFill>
                <a:srgbClr val="000000"/>
              </a:solidFill>
              <a:latin typeface="Arial"/>
            </a:endParaRPr>
          </a:p>
          <a:p>
            <a:pPr marL="360">
              <a:lnSpc>
                <a:spcPct val="100000"/>
              </a:lnSpc>
            </a:pPr>
            <a:r>
              <a:rPr b="1" lang="en-US" sz="1800" spc="-1" strike="noStrike">
                <a:solidFill>
                  <a:srgbClr val="000000"/>
                </a:solidFill>
                <a:latin typeface="Gotham Book"/>
                <a:ea typeface="ＭＳ Ｐゴシック"/>
              </a:rPr>
              <a:t>General Contractor</a:t>
            </a:r>
            <a:endParaRPr b="0" lang="en-US" sz="1800" spc="-1" strike="noStrike">
              <a:solidFill>
                <a:srgbClr val="000000"/>
              </a:solidFill>
              <a:latin typeface="Arial"/>
            </a:endParaRPr>
          </a:p>
          <a:p>
            <a:pPr marL="360">
              <a:lnSpc>
                <a:spcPct val="100000"/>
              </a:lnSpc>
            </a:pPr>
            <a:r>
              <a:rPr b="0" lang="en-US" sz="2000" spc="-1" strike="noStrike">
                <a:solidFill>
                  <a:srgbClr val="373d49"/>
                </a:solidFill>
                <a:latin typeface="Gotham Book"/>
                <a:ea typeface="ＭＳ Ｐゴシック"/>
              </a:rPr>
              <a:t>Highland Construction </a:t>
            </a:r>
            <a:endParaRPr b="0" lang="en-US" sz="2000" spc="-1" strike="noStrike">
              <a:solidFill>
                <a:srgbClr val="000000"/>
              </a:solidFill>
              <a:latin typeface="Arial"/>
            </a:endParaRPr>
          </a:p>
          <a:p>
            <a:pPr marL="360">
              <a:lnSpc>
                <a:spcPct val="100000"/>
              </a:lnSpc>
            </a:pPr>
            <a:endParaRPr b="0" lang="en-US" sz="2000" spc="-1" strike="noStrike">
              <a:solidFill>
                <a:srgbClr val="000000"/>
              </a:solidFill>
              <a:latin typeface="Arial"/>
            </a:endParaRPr>
          </a:p>
          <a:p>
            <a:pPr marL="360">
              <a:lnSpc>
                <a:spcPct val="100000"/>
              </a:lnSpc>
            </a:pPr>
            <a:r>
              <a:rPr b="1" lang="en-US" sz="1800" spc="-1" strike="noStrike">
                <a:solidFill>
                  <a:srgbClr val="000000"/>
                </a:solidFill>
                <a:latin typeface="Gotham Book"/>
                <a:ea typeface="ＭＳ Ｐゴシック"/>
              </a:rPr>
              <a:t>Civil Engineer</a:t>
            </a:r>
            <a:endParaRPr b="0" lang="en-US" sz="1800" spc="-1" strike="noStrike">
              <a:solidFill>
                <a:srgbClr val="000000"/>
              </a:solidFill>
              <a:latin typeface="Arial"/>
            </a:endParaRPr>
          </a:p>
          <a:p>
            <a:pPr marL="360">
              <a:lnSpc>
                <a:spcPct val="100000"/>
              </a:lnSpc>
            </a:pPr>
            <a:r>
              <a:rPr b="0" lang="en-US" sz="2000" spc="-1" strike="noStrike">
                <a:solidFill>
                  <a:srgbClr val="373d49"/>
                </a:solidFill>
                <a:latin typeface="Gotham Book"/>
                <a:ea typeface="ＭＳ Ｐゴシック"/>
              </a:rPr>
              <a:t>Pasco Laret Suiter &amp; Associates</a:t>
            </a:r>
            <a:endParaRPr b="0" lang="en-US" sz="2000" spc="-1" strike="noStrike">
              <a:solidFill>
                <a:srgbClr val="000000"/>
              </a:solidFill>
              <a:latin typeface="Arial"/>
            </a:endParaRPr>
          </a:p>
          <a:p>
            <a:pPr marL="360">
              <a:lnSpc>
                <a:spcPct val="100000"/>
              </a:lnSpc>
            </a:pPr>
            <a:endParaRPr b="0" lang="en-US" sz="2000" spc="-1" strike="noStrike">
              <a:solidFill>
                <a:srgbClr val="000000"/>
              </a:solidFill>
              <a:latin typeface="Arial"/>
            </a:endParaRPr>
          </a:p>
          <a:p>
            <a:pPr marL="360">
              <a:lnSpc>
                <a:spcPct val="100000"/>
              </a:lnSpc>
            </a:pPr>
            <a:r>
              <a:rPr b="1" lang="en-US" sz="1800" spc="-1" strike="noStrike">
                <a:solidFill>
                  <a:srgbClr val="000000"/>
                </a:solidFill>
                <a:latin typeface="Gotham Book"/>
                <a:ea typeface="ＭＳ Ｐゴシック"/>
              </a:rPr>
              <a:t>Property Management: </a:t>
            </a:r>
            <a:endParaRPr b="0" lang="en-US" sz="1800" spc="-1" strike="noStrike">
              <a:solidFill>
                <a:srgbClr val="000000"/>
              </a:solidFill>
              <a:latin typeface="Arial"/>
            </a:endParaRPr>
          </a:p>
          <a:p>
            <a:pPr marL="360">
              <a:lnSpc>
                <a:spcPct val="100000"/>
              </a:lnSpc>
            </a:pPr>
            <a:r>
              <a:rPr b="0" lang="en-US" sz="2000" spc="-1" strike="noStrike">
                <a:solidFill>
                  <a:srgbClr val="373d49"/>
                </a:solidFill>
                <a:latin typeface="Gotham Book"/>
                <a:ea typeface="ＭＳ Ｐゴシック"/>
              </a:rPr>
              <a:t>ConAm</a:t>
            </a:r>
            <a:endParaRPr b="0" lang="en-US" sz="2000" spc="-1" strike="noStrike">
              <a:solidFill>
                <a:srgbClr val="000000"/>
              </a:solidFill>
              <a:latin typeface="Arial"/>
            </a:endParaRPr>
          </a:p>
          <a:p>
            <a:pPr marL="360">
              <a:lnSpc>
                <a:spcPct val="100000"/>
              </a:lnSpc>
            </a:pPr>
            <a:endParaRPr b="0" lang="en-US" sz="2000" spc="-1" strike="noStrike">
              <a:solidFill>
                <a:srgbClr val="000000"/>
              </a:solidFill>
              <a:latin typeface="Arial"/>
            </a:endParaRPr>
          </a:p>
          <a:p>
            <a:pPr marL="360">
              <a:lnSpc>
                <a:spcPct val="100000"/>
              </a:lnSpc>
            </a:pPr>
            <a:r>
              <a:rPr b="1" lang="en-US" sz="1800" spc="-1" strike="noStrike">
                <a:solidFill>
                  <a:srgbClr val="000000"/>
                </a:solidFill>
                <a:latin typeface="Gotham Book"/>
                <a:ea typeface="ＭＳ Ｐゴシック"/>
              </a:rPr>
              <a:t>Services Partner: </a:t>
            </a:r>
            <a:endParaRPr b="0" lang="en-US" sz="1800" spc="-1" strike="noStrike">
              <a:solidFill>
                <a:srgbClr val="000000"/>
              </a:solidFill>
              <a:latin typeface="Arial"/>
            </a:endParaRPr>
          </a:p>
          <a:p>
            <a:pPr marL="360">
              <a:lnSpc>
                <a:spcPct val="100000"/>
              </a:lnSpc>
            </a:pPr>
            <a:r>
              <a:rPr b="0" lang="en-US" sz="2000" spc="-1" strike="noStrike">
                <a:solidFill>
                  <a:srgbClr val="373d49"/>
                </a:solidFill>
                <a:latin typeface="Gotham Book"/>
                <a:ea typeface="ＭＳ Ｐゴシック"/>
              </a:rPr>
              <a:t>US Department of Veterans Affairs</a:t>
            </a:r>
            <a:endParaRPr b="0" lang="en-US" sz="2000" spc="-1" strike="noStrike">
              <a:solidFill>
                <a:srgbClr val="000000"/>
              </a:solidFill>
              <a:latin typeface="Arial"/>
            </a:endParaRPr>
          </a:p>
          <a:p>
            <a:pPr marL="360">
              <a:lnSpc>
                <a:spcPct val="100000"/>
              </a:lnSpc>
            </a:pPr>
            <a:endParaRPr b="0" lang="en-US" sz="2000" spc="-1" strike="noStrike">
              <a:solidFill>
                <a:srgbClr val="000000"/>
              </a:solidFill>
              <a:latin typeface="Arial"/>
            </a:endParaRPr>
          </a:p>
          <a:p>
            <a:pPr marL="360">
              <a:lnSpc>
                <a:spcPct val="100000"/>
              </a:lnSpc>
            </a:pPr>
            <a:endParaRPr b="0" lang="en-US" sz="2000" spc="-1" strike="noStrike">
              <a:solidFill>
                <a:srgbClr val="000000"/>
              </a:solidFill>
              <a:latin typeface="Arial"/>
            </a:endParaRPr>
          </a:p>
          <a:p>
            <a:pPr marL="360">
              <a:lnSpc>
                <a:spcPct val="100000"/>
              </a:lnSpc>
            </a:pPr>
            <a:endParaRPr b="0" lang="en-US" sz="2000" spc="-1" strike="noStrike">
              <a:solidFill>
                <a:srgbClr val="000000"/>
              </a:solidFill>
              <a:latin typeface="Arial"/>
            </a:endParaRPr>
          </a:p>
          <a:p>
            <a:pPr>
              <a:lnSpc>
                <a:spcPct val="100000"/>
              </a:lnSpc>
            </a:pPr>
            <a:endParaRPr b="0" lang="en-US" sz="2000" spc="-1" strike="noStrike">
              <a:solidFill>
                <a:srgbClr val="000000"/>
              </a:solidFill>
              <a:latin typeface="Arial"/>
            </a:endParaRPr>
          </a:p>
        </p:txBody>
      </p:sp>
      <p:pic>
        <p:nvPicPr>
          <p:cNvPr id="327" name="Picture 3" descr=""/>
          <p:cNvPicPr/>
          <p:nvPr/>
        </p:nvPicPr>
        <p:blipFill>
          <a:blip r:embed="rId1"/>
          <a:stretch/>
        </p:blipFill>
        <p:spPr>
          <a:xfrm>
            <a:off x="311040" y="1563480"/>
            <a:ext cx="3012840" cy="4489560"/>
          </a:xfrm>
          <a:prstGeom prst="rect">
            <a:avLst/>
          </a:prstGeom>
          <a:ln w="38160">
            <a:solidFill>
              <a:srgbClr val="0d8128"/>
            </a:solidFill>
            <a:round/>
          </a:ln>
        </p:spPr>
      </p:pic>
      <p:pic>
        <p:nvPicPr>
          <p:cNvPr id="328" name="Picture 1" descr=""/>
          <p:cNvPicPr/>
          <p:nvPr/>
        </p:nvPicPr>
        <p:blipFill>
          <a:blip r:embed="rId2"/>
          <a:stretch/>
        </p:blipFill>
        <p:spPr>
          <a:xfrm>
            <a:off x="9322200" y="2479320"/>
            <a:ext cx="3416760" cy="22770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Rectangle 3"/>
          <p:cNvSpPr/>
          <p:nvPr/>
        </p:nvSpPr>
        <p:spPr>
          <a:xfrm>
            <a:off x="6947280" y="0"/>
            <a:ext cx="2062440" cy="107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ndParaRPr>
          </a:p>
        </p:txBody>
      </p:sp>
      <p:sp>
        <p:nvSpPr>
          <p:cNvPr id="330" name="PlaceHolder 1"/>
          <p:cNvSpPr>
            <a:spLocks noGrp="1"/>
          </p:cNvSpPr>
          <p:nvPr>
            <p:ph type="title"/>
          </p:nvPr>
        </p:nvSpPr>
        <p:spPr>
          <a:xfrm>
            <a:off x="446040" y="304920"/>
            <a:ext cx="6183000" cy="514080"/>
          </a:xfrm>
          <a:prstGeom prst="rect">
            <a:avLst/>
          </a:prstGeom>
          <a:noFill/>
          <a:ln w="0">
            <a:noFill/>
          </a:ln>
        </p:spPr>
        <p:txBody>
          <a:bodyPr anchor="ctr">
            <a:normAutofit fontScale="71000"/>
          </a:bodyPr>
          <a:p>
            <a:pPr indent="0">
              <a:lnSpc>
                <a:spcPct val="100000"/>
              </a:lnSpc>
              <a:buNone/>
            </a:pPr>
            <a:r>
              <a:rPr b="1" lang="en-US" sz="4000" spc="-1" strike="noStrike">
                <a:solidFill>
                  <a:srgbClr val="0d6c28"/>
                </a:solidFill>
                <a:latin typeface="Gotham Book"/>
                <a:ea typeface="ＭＳ Ｐゴシック"/>
              </a:rPr>
              <a:t>Elevations</a:t>
            </a:r>
            <a:endParaRPr b="0" lang="en-US" sz="4000" spc="-1" strike="noStrike">
              <a:solidFill>
                <a:srgbClr val="000000"/>
              </a:solidFill>
              <a:latin typeface="Calibri"/>
            </a:endParaRPr>
          </a:p>
        </p:txBody>
      </p:sp>
      <p:pic>
        <p:nvPicPr>
          <p:cNvPr id="331" name="Picture 1" descr=""/>
          <p:cNvPicPr/>
          <p:nvPr/>
        </p:nvPicPr>
        <p:blipFill>
          <a:blip r:embed="rId1"/>
          <a:stretch/>
        </p:blipFill>
        <p:spPr>
          <a:xfrm>
            <a:off x="7941240" y="157320"/>
            <a:ext cx="1068480" cy="496800"/>
          </a:xfrm>
          <a:prstGeom prst="rect">
            <a:avLst/>
          </a:prstGeom>
          <a:ln w="0">
            <a:noFill/>
          </a:ln>
        </p:spPr>
      </p:pic>
      <p:pic>
        <p:nvPicPr>
          <p:cNvPr id="332" name="Picture 1" descr=""/>
          <p:cNvPicPr/>
          <p:nvPr/>
        </p:nvPicPr>
        <p:blipFill>
          <a:blip r:embed="rId2"/>
          <a:stretch/>
        </p:blipFill>
        <p:spPr>
          <a:xfrm>
            <a:off x="-1571040" y="1333800"/>
            <a:ext cx="11233080" cy="38268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CustomShape 1"/>
          <p:cNvSpPr/>
          <p:nvPr/>
        </p:nvSpPr>
        <p:spPr>
          <a:xfrm>
            <a:off x="323640" y="543240"/>
            <a:ext cx="5923080" cy="577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4000" spc="-1" strike="noStrike">
                <a:solidFill>
                  <a:srgbClr val="0d6c28"/>
                </a:solidFill>
                <a:latin typeface="Gotham Book"/>
                <a:ea typeface="ＭＳ Ｐゴシック"/>
              </a:rPr>
              <a:t>Sustainability</a:t>
            </a:r>
            <a:endParaRPr b="0" lang="en-US" sz="4000" spc="-1" strike="noStrike">
              <a:solidFill>
                <a:srgbClr val="000000"/>
              </a:solidFill>
              <a:latin typeface="Arial"/>
            </a:endParaRPr>
          </a:p>
        </p:txBody>
      </p:sp>
      <p:pic>
        <p:nvPicPr>
          <p:cNvPr id="334" name="Picture 3" descr=""/>
          <p:cNvPicPr/>
          <p:nvPr/>
        </p:nvPicPr>
        <p:blipFill>
          <a:blip r:embed="rId1"/>
          <a:srcRect l="0" t="0" r="13600" b="0"/>
          <a:stretch/>
        </p:blipFill>
        <p:spPr>
          <a:xfrm>
            <a:off x="323640" y="1677600"/>
            <a:ext cx="4819320" cy="3978720"/>
          </a:xfrm>
          <a:prstGeom prst="rect">
            <a:avLst/>
          </a:prstGeom>
          <a:ln w="0">
            <a:noFill/>
          </a:ln>
        </p:spPr>
      </p:pic>
      <p:pic>
        <p:nvPicPr>
          <p:cNvPr id="335" name="Picture 5" descr=""/>
          <p:cNvPicPr/>
          <p:nvPr/>
        </p:nvPicPr>
        <p:blipFill>
          <a:blip r:embed="rId2"/>
          <a:stretch/>
        </p:blipFill>
        <p:spPr>
          <a:xfrm>
            <a:off x="5305320" y="1677600"/>
            <a:ext cx="3367440" cy="2244960"/>
          </a:xfrm>
          <a:prstGeom prst="rect">
            <a:avLst/>
          </a:prstGeom>
          <a:ln w="0">
            <a:noFill/>
          </a:ln>
        </p:spPr>
      </p:pic>
      <p:sp>
        <p:nvSpPr>
          <p:cNvPr id="336" name="CustomShape 2"/>
          <p:cNvSpPr/>
          <p:nvPr/>
        </p:nvSpPr>
        <p:spPr>
          <a:xfrm>
            <a:off x="5305320" y="4094640"/>
            <a:ext cx="3367440" cy="941400"/>
          </a:xfrm>
          <a:prstGeom prst="rect">
            <a:avLst/>
          </a:prstGeom>
          <a:noFill/>
          <a:ln w="0">
            <a:noFill/>
          </a:ln>
        </p:spPr>
        <p:style>
          <a:lnRef idx="0"/>
          <a:fillRef idx="0"/>
          <a:effectRef idx="0"/>
          <a:fontRef idx="minor"/>
        </p:style>
        <p:txBody>
          <a:bodyPr lIns="90000" rIns="90000" tIns="45000" bIns="45000" anchor="t">
            <a:noAutofit/>
          </a:bodyPr>
          <a:p>
            <a:pPr marL="285840" indent="-285840">
              <a:lnSpc>
                <a:spcPct val="150000"/>
              </a:lnSpc>
              <a:buClr>
                <a:srgbClr val="000000"/>
              </a:buClr>
              <a:buFont typeface="Wingdings" charset="2"/>
              <a:buChar char=""/>
            </a:pPr>
            <a:r>
              <a:rPr b="1" lang="en-US" sz="2200" spc="-1" strike="noStrike">
                <a:solidFill>
                  <a:srgbClr val="000000"/>
                </a:solidFill>
                <a:latin typeface="Gotham Book"/>
                <a:ea typeface="ＭＳ Ｐゴシック"/>
              </a:rPr>
              <a:t>Green Point Rated</a:t>
            </a:r>
            <a:endParaRPr b="0" lang="en-US" sz="2200" spc="-1" strike="noStrike">
              <a:solidFill>
                <a:srgbClr val="000000"/>
              </a:solidFill>
              <a:latin typeface="Arial"/>
            </a:endParaRPr>
          </a:p>
          <a:p>
            <a:pPr marL="285840" indent="-285840">
              <a:lnSpc>
                <a:spcPct val="150000"/>
              </a:lnSpc>
              <a:buClr>
                <a:srgbClr val="000000"/>
              </a:buClr>
              <a:buFont typeface="Wingdings" charset="2"/>
              <a:buChar char=""/>
            </a:pPr>
            <a:r>
              <a:rPr b="1" lang="en-US" sz="2200" spc="-1" strike="noStrike">
                <a:solidFill>
                  <a:srgbClr val="000000"/>
                </a:solidFill>
                <a:latin typeface="Gotham Book"/>
                <a:ea typeface="ＭＳ Ｐゴシック"/>
              </a:rPr>
              <a:t>Solar Photovoltaic</a:t>
            </a:r>
            <a:endParaRPr b="0" lang="en-US" sz="2200" spc="-1" strike="noStrike">
              <a:solidFill>
                <a:srgbClr val="000000"/>
              </a:solidFill>
              <a:latin typeface="Arial"/>
            </a:endParaRPr>
          </a:p>
          <a:p>
            <a:pPr marL="285840" indent="-285840">
              <a:lnSpc>
                <a:spcPct val="150000"/>
              </a:lnSpc>
              <a:buClr>
                <a:srgbClr val="000000"/>
              </a:buClr>
              <a:buFont typeface="Wingdings" charset="2"/>
              <a:buChar char=""/>
            </a:pPr>
            <a:r>
              <a:rPr b="1" lang="en-US" sz="2200" spc="-1" strike="noStrike">
                <a:solidFill>
                  <a:srgbClr val="000000"/>
                </a:solidFill>
                <a:latin typeface="Gotham Book"/>
                <a:ea typeface="ＭＳ Ｐゴシック"/>
              </a:rPr>
              <a:t>Solar Thermal</a:t>
            </a:r>
            <a:endParaRPr b="0" lang="en-US"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ubTitle"/>
          </p:nvPr>
        </p:nvSpPr>
        <p:spPr>
          <a:xfrm>
            <a:off x="304920" y="1143000"/>
            <a:ext cx="4679280" cy="4876200"/>
          </a:xfrm>
          <a:prstGeom prst="rect">
            <a:avLst/>
          </a:prstGeom>
          <a:noFill/>
          <a:ln w="0">
            <a:noFill/>
          </a:ln>
        </p:spPr>
        <p:txBody>
          <a:bodyPr lIns="0" rIns="0" tIns="0" bIns="0" anchor="ctr">
            <a:noAutofit/>
          </a:bodyPr>
          <a:p>
            <a:pPr>
              <a:lnSpc>
                <a:spcPct val="90000"/>
              </a:lnSpc>
              <a:spcBef>
                <a:spcPts val="1001"/>
              </a:spcBef>
              <a:tabLst>
                <a:tab algn="l" pos="0"/>
              </a:tabLst>
            </a:pPr>
            <a:r>
              <a:rPr b="1" lang="en-US" sz="3200" spc="-1" strike="noStrike">
                <a:solidFill>
                  <a:srgbClr val="404040"/>
                </a:solidFill>
                <a:latin typeface="Gotham Book"/>
                <a:ea typeface="DejaVu Sans"/>
              </a:rPr>
              <a:t>Opportunity begins with a stable home.</a:t>
            </a:r>
            <a:endParaRPr b="0" lang="en-US" sz="3200" spc="-1" strike="noStrike">
              <a:solidFill>
                <a:srgbClr val="000000"/>
              </a:solidFill>
              <a:latin typeface="Arial"/>
            </a:endParaRPr>
          </a:p>
          <a:p>
            <a:pPr>
              <a:lnSpc>
                <a:spcPct val="90000"/>
              </a:lnSpc>
              <a:spcBef>
                <a:spcPts val="1001"/>
              </a:spcBef>
              <a:tabLst>
                <a:tab algn="l" pos="0"/>
              </a:tabLst>
            </a:pPr>
            <a:endParaRPr b="0" lang="en-US" sz="2400" spc="-1" strike="noStrike">
              <a:solidFill>
                <a:srgbClr val="000000"/>
              </a:solidFill>
              <a:latin typeface="Arial"/>
            </a:endParaRPr>
          </a:p>
          <a:p>
            <a:pPr>
              <a:lnSpc>
                <a:spcPct val="90000"/>
              </a:lnSpc>
              <a:spcBef>
                <a:spcPts val="1001"/>
              </a:spcBef>
              <a:tabLst>
                <a:tab algn="l" pos="0"/>
              </a:tabLst>
            </a:pPr>
            <a:r>
              <a:rPr b="1" lang="en-US" sz="2400" spc="-1" strike="noStrike">
                <a:solidFill>
                  <a:srgbClr val="404040"/>
                </a:solidFill>
                <a:latin typeface="Gotham Book"/>
                <a:ea typeface="DejaVu Sans"/>
              </a:rPr>
              <a:t>Community HousingWorks </a:t>
            </a:r>
            <a:r>
              <a:rPr b="0" lang="en-US" sz="2400" spc="-1" strike="noStrike">
                <a:solidFill>
                  <a:srgbClr val="404040"/>
                </a:solidFill>
                <a:latin typeface="Gotham Book"/>
                <a:ea typeface="DejaVu Sans"/>
              </a:rPr>
              <a:t>builds and renovates life-changing affordable apartment communities and provides resident-centered services so that seniors, working families, and people with disabilities can forge stronger futures.</a:t>
            </a:r>
            <a:endParaRPr b="0" lang="en-US" sz="2400" spc="-1" strike="noStrike">
              <a:solidFill>
                <a:srgbClr val="000000"/>
              </a:solidFill>
              <a:latin typeface="Arial"/>
            </a:endParaRPr>
          </a:p>
        </p:txBody>
      </p:sp>
      <p:sp>
        <p:nvSpPr>
          <p:cNvPr id="267" name="TextShape 1"/>
          <p:cNvSpPr/>
          <p:nvPr/>
        </p:nvSpPr>
        <p:spPr>
          <a:xfrm>
            <a:off x="1569240" y="231480"/>
            <a:ext cx="7187400" cy="10328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endParaRPr b="0" lang="en-US" sz="4000" spc="-1" strike="noStrike">
              <a:solidFill>
                <a:srgbClr val="000000"/>
              </a:solidFill>
              <a:latin typeface="Gotham Book"/>
              <a:ea typeface="DejaVu Sans"/>
            </a:endParaRPr>
          </a:p>
        </p:txBody>
      </p:sp>
      <p:sp>
        <p:nvSpPr>
          <p:cNvPr id="268" name="PlaceHolder 2"/>
          <p:cNvSpPr>
            <a:spLocks noGrp="1"/>
          </p:cNvSpPr>
          <p:nvPr>
            <p:ph type="title"/>
          </p:nvPr>
        </p:nvSpPr>
        <p:spPr>
          <a:xfrm>
            <a:off x="304920" y="448560"/>
            <a:ext cx="6628680" cy="513720"/>
          </a:xfrm>
          <a:prstGeom prst="rect">
            <a:avLst/>
          </a:prstGeom>
          <a:noFill/>
          <a:ln w="0">
            <a:noFill/>
          </a:ln>
        </p:spPr>
        <p:txBody>
          <a:bodyPr lIns="0" rIns="0" tIns="0" bIns="0" anchor="ctr">
            <a:noAutofit/>
          </a:bodyPr>
          <a:p>
            <a:pPr indent="0">
              <a:lnSpc>
                <a:spcPct val="90000"/>
              </a:lnSpc>
              <a:buNone/>
            </a:pPr>
            <a:r>
              <a:rPr b="1" lang="en-US" sz="4400" spc="-1" strike="noStrike">
                <a:solidFill>
                  <a:srgbClr val="0d6c28"/>
                </a:solidFill>
                <a:latin typeface="Gotham Book"/>
                <a:ea typeface="ＭＳ Ｐゴシック"/>
              </a:rPr>
              <a:t>Our Mission</a:t>
            </a:r>
            <a:endParaRPr b="0" lang="en-US" sz="4400" spc="-1" strike="noStrike">
              <a:solidFill>
                <a:srgbClr val="000000"/>
              </a:solidFill>
              <a:latin typeface="Arial"/>
            </a:endParaRPr>
          </a:p>
        </p:txBody>
      </p:sp>
      <p:pic>
        <p:nvPicPr>
          <p:cNvPr id="269" name="Picture 5" descr=""/>
          <p:cNvPicPr/>
          <p:nvPr/>
        </p:nvPicPr>
        <p:blipFill>
          <a:blip r:embed="rId1"/>
          <a:stretch/>
        </p:blipFill>
        <p:spPr>
          <a:xfrm>
            <a:off x="5527440" y="1549440"/>
            <a:ext cx="3311280" cy="2193120"/>
          </a:xfrm>
          <a:prstGeom prst="rect">
            <a:avLst/>
          </a:prstGeom>
          <a:ln w="38100">
            <a:noFill/>
          </a:ln>
        </p:spPr>
      </p:pic>
      <p:pic>
        <p:nvPicPr>
          <p:cNvPr id="270" name="Picture 6" descr=""/>
          <p:cNvPicPr/>
          <p:nvPr/>
        </p:nvPicPr>
        <p:blipFill>
          <a:blip r:embed="rId2"/>
          <a:stretch/>
        </p:blipFill>
        <p:spPr>
          <a:xfrm rot="5400000">
            <a:off x="6090840" y="3270960"/>
            <a:ext cx="2185200" cy="3311280"/>
          </a:xfrm>
          <a:prstGeom prst="rect">
            <a:avLst/>
          </a:prstGeom>
          <a:ln w="3810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title"/>
          </p:nvPr>
        </p:nvSpPr>
        <p:spPr>
          <a:xfrm>
            <a:off x="304920" y="711360"/>
            <a:ext cx="6628680" cy="107280"/>
          </a:xfrm>
          <a:prstGeom prst="rect">
            <a:avLst/>
          </a:prstGeom>
          <a:noFill/>
          <a:ln w="0">
            <a:noFill/>
          </a:ln>
        </p:spPr>
        <p:txBody>
          <a:bodyPr lIns="0" rIns="0" tIns="0" bIns="0" anchor="ctr">
            <a:noAutofit/>
          </a:bodyPr>
          <a:p>
            <a:pPr indent="0">
              <a:lnSpc>
                <a:spcPct val="90000"/>
              </a:lnSpc>
              <a:buNone/>
            </a:pPr>
            <a:r>
              <a:rPr b="1" lang="en-US" sz="4000" spc="-1" strike="noStrike">
                <a:solidFill>
                  <a:srgbClr val="0d6c28"/>
                </a:solidFill>
                <a:latin typeface="Gotham Book"/>
                <a:ea typeface="ＭＳ Ｐゴシック"/>
              </a:rPr>
              <a:t>Water-Wise Landscape</a:t>
            </a:r>
            <a:endParaRPr b="0" lang="en-US" sz="4000" spc="-1" strike="noStrike">
              <a:solidFill>
                <a:srgbClr val="000000"/>
              </a:solidFill>
              <a:latin typeface="Arial"/>
            </a:endParaRPr>
          </a:p>
        </p:txBody>
      </p:sp>
      <p:pic>
        <p:nvPicPr>
          <p:cNvPr id="338" name="Picture 2" descr="https://chworks.org/public/uploads/apartments/01-poway-villas-main1.jpg"/>
          <p:cNvPicPr/>
          <p:nvPr/>
        </p:nvPicPr>
        <p:blipFill>
          <a:blip r:embed="rId1"/>
          <a:stretch/>
        </p:blipFill>
        <p:spPr>
          <a:xfrm>
            <a:off x="984960" y="1284480"/>
            <a:ext cx="7173360" cy="48618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CustomShape 4"/>
          <p:cNvSpPr/>
          <p:nvPr/>
        </p:nvSpPr>
        <p:spPr>
          <a:xfrm>
            <a:off x="1435680" y="4986720"/>
            <a:ext cx="7130880" cy="1186920"/>
          </a:xfrm>
          <a:prstGeom prst="rect">
            <a:avLst/>
          </a:prstGeom>
          <a:noFill/>
          <a:ln w="0">
            <a:noFill/>
          </a:ln>
        </p:spPr>
        <p:style>
          <a:lnRef idx="0"/>
          <a:fillRef idx="0"/>
          <a:effectRef idx="0"/>
          <a:fontRef idx="minor"/>
        </p:style>
        <p:txBody>
          <a:bodyPr lIns="90000" rIns="90000" tIns="45000" bIns="45000" anchor="t">
            <a:spAutoFit/>
          </a:bodyPr>
          <a:p>
            <a:pPr marL="360" algn="ctr">
              <a:lnSpc>
                <a:spcPct val="100000"/>
              </a:lnSpc>
            </a:pPr>
            <a:r>
              <a:rPr b="1" lang="en-US" sz="1800" spc="-1" strike="noStrike">
                <a:solidFill>
                  <a:srgbClr val="39b54a"/>
                </a:solidFill>
                <a:latin typeface="Gotham Book"/>
                <a:ea typeface="ＭＳ Ｐゴシック"/>
              </a:rPr>
              <a:t>Learn More  </a:t>
            </a:r>
            <a:r>
              <a:rPr b="0" lang="en-US" sz="1800" spc="-1" strike="noStrike">
                <a:solidFill>
                  <a:srgbClr val="000000"/>
                </a:solidFill>
                <a:latin typeface="Gotham Book"/>
                <a:ea typeface="ＭＳ Ｐゴシック"/>
              </a:rPr>
              <a:t>www.chworks.org</a:t>
            </a:r>
            <a:endParaRPr b="0" lang="en-US" sz="1800" spc="-1" strike="noStrike">
              <a:solidFill>
                <a:srgbClr val="000000"/>
              </a:solidFill>
              <a:latin typeface="Arial"/>
            </a:endParaRPr>
          </a:p>
          <a:p>
            <a:pPr marL="360" algn="ctr">
              <a:lnSpc>
                <a:spcPct val="100000"/>
              </a:lnSpc>
            </a:pPr>
            <a:r>
              <a:rPr b="1" lang="en-US" sz="1800" spc="-1" strike="noStrike">
                <a:solidFill>
                  <a:srgbClr val="39b54a"/>
                </a:solidFill>
                <a:latin typeface="Gotham Book"/>
                <a:ea typeface="ＭＳ Ｐゴシック"/>
              </a:rPr>
              <a:t>Contact: </a:t>
            </a:r>
            <a:r>
              <a:rPr b="1" lang="en-US" sz="1800" spc="-1" strike="noStrike">
                <a:solidFill>
                  <a:srgbClr val="39b54a"/>
                </a:solidFill>
                <a:latin typeface="Gotham Book"/>
                <a:ea typeface="ＭＳ Ｐゴシック"/>
              </a:rPr>
              <a:t>	</a:t>
            </a:r>
            <a:r>
              <a:rPr b="1" lang="en-US" sz="1800" spc="-1" strike="noStrike">
                <a:solidFill>
                  <a:srgbClr val="000000"/>
                </a:solidFill>
                <a:latin typeface="Gotham Book"/>
                <a:ea typeface="DejaVu Sans"/>
              </a:rPr>
              <a:t>Stephen Swiecicki, Vice President</a:t>
            </a:r>
            <a:endParaRPr b="0" lang="en-US" sz="1800" spc="-1" strike="noStrike">
              <a:solidFill>
                <a:srgbClr val="000000"/>
              </a:solidFill>
              <a:latin typeface="Arial"/>
            </a:endParaRPr>
          </a:p>
          <a:p>
            <a:pPr marL="360" algn="ctr">
              <a:lnSpc>
                <a:spcPct val="100000"/>
              </a:lnSpc>
            </a:pPr>
            <a:r>
              <a:rPr b="0" lang="en-US" sz="1800" spc="-1" strike="noStrike">
                <a:solidFill>
                  <a:srgbClr val="000000"/>
                </a:solidFill>
                <a:latin typeface="Gotham Book"/>
                <a:ea typeface="DejaVu Sans"/>
              </a:rPr>
              <a:t>sswiecicki@chworks.org</a:t>
            </a:r>
            <a:endParaRPr b="0" lang="en-US" sz="1800" spc="-1" strike="noStrike">
              <a:solidFill>
                <a:srgbClr val="000000"/>
              </a:solidFill>
              <a:latin typeface="Arial"/>
            </a:endParaRPr>
          </a:p>
          <a:p>
            <a:pPr marL="360" algn="ctr">
              <a:lnSpc>
                <a:spcPct val="100000"/>
              </a:lnSpc>
            </a:pPr>
            <a:r>
              <a:rPr b="0" lang="en-US" sz="1800" spc="-1" strike="noStrike">
                <a:solidFill>
                  <a:srgbClr val="000000"/>
                </a:solidFill>
                <a:latin typeface="Gotham Book"/>
                <a:ea typeface="DejaVu Sans"/>
              </a:rPr>
              <a:t>(619) 858-9021</a:t>
            </a:r>
            <a:endParaRPr b="0" lang="en-US" sz="1800" spc="-1" strike="noStrike">
              <a:solidFill>
                <a:srgbClr val="000000"/>
              </a:solidFill>
              <a:latin typeface="Arial"/>
            </a:endParaRPr>
          </a:p>
        </p:txBody>
      </p:sp>
      <p:sp>
        <p:nvSpPr>
          <p:cNvPr id="340" name="PlaceHolder 1"/>
          <p:cNvSpPr>
            <a:spLocks noGrp="1"/>
          </p:cNvSpPr>
          <p:nvPr>
            <p:ph type="title"/>
          </p:nvPr>
        </p:nvSpPr>
        <p:spPr>
          <a:xfrm>
            <a:off x="1620720" y="304920"/>
            <a:ext cx="6945480" cy="513720"/>
          </a:xfrm>
          <a:prstGeom prst="rect">
            <a:avLst/>
          </a:prstGeom>
          <a:noFill/>
          <a:ln w="0">
            <a:noFill/>
          </a:ln>
        </p:spPr>
        <p:txBody>
          <a:bodyPr lIns="0" rIns="0" tIns="0" bIns="0" anchor="ctr">
            <a:noAutofit/>
          </a:bodyPr>
          <a:p>
            <a:pPr indent="0">
              <a:lnSpc>
                <a:spcPct val="100000"/>
              </a:lnSpc>
              <a:buNone/>
            </a:pPr>
            <a:r>
              <a:rPr b="1" lang="en-US" sz="4000" spc="-1" strike="noStrike">
                <a:solidFill>
                  <a:srgbClr val="0d6c28"/>
                </a:solidFill>
                <a:latin typeface="Gotham Book"/>
                <a:ea typeface="ＭＳ Ｐゴシック"/>
              </a:rPr>
              <a:t>Questions &amp; Feedback?</a:t>
            </a:r>
            <a:endParaRPr b="0" lang="en-US" sz="4000" spc="-1" strike="noStrike">
              <a:solidFill>
                <a:srgbClr val="000000"/>
              </a:solidFill>
              <a:latin typeface="Arial"/>
            </a:endParaRPr>
          </a:p>
        </p:txBody>
      </p:sp>
      <p:pic>
        <p:nvPicPr>
          <p:cNvPr id="341" name="Picture 2" descr=""/>
          <p:cNvPicPr/>
          <p:nvPr/>
        </p:nvPicPr>
        <p:blipFill>
          <a:blip r:embed="rId1"/>
          <a:stretch/>
        </p:blipFill>
        <p:spPr>
          <a:xfrm>
            <a:off x="2590200" y="1197720"/>
            <a:ext cx="5006520" cy="3735000"/>
          </a:xfrm>
          <a:prstGeom prst="rect">
            <a:avLst/>
          </a:prstGeom>
          <a:ln w="0">
            <a:noFill/>
          </a:ln>
          <a:effectLst>
            <a:softEdge rad="152280"/>
          </a:effectLst>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AutoShape 2"/>
          <p:cNvSpPr/>
          <p:nvPr/>
        </p:nvSpPr>
        <p:spPr>
          <a:xfrm>
            <a:off x="4419720" y="327672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n-US" sz="1800" spc="-1" strike="noStrike">
              <a:solidFill>
                <a:srgbClr val="000000"/>
              </a:solidFill>
              <a:latin typeface="Arial"/>
              <a:ea typeface="DejaVu Sans"/>
            </a:endParaRPr>
          </a:p>
        </p:txBody>
      </p:sp>
      <p:sp>
        <p:nvSpPr>
          <p:cNvPr id="272" name="Rectangle 4"/>
          <p:cNvSpPr/>
          <p:nvPr/>
        </p:nvSpPr>
        <p:spPr>
          <a:xfrm>
            <a:off x="4452120" y="3244320"/>
            <a:ext cx="2390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Times New Roman"/>
                <a:ea typeface="DejaVu Sans"/>
              </a:rPr>
              <a:t> </a:t>
            </a:r>
            <a:endParaRPr b="0" lang="en-US" sz="1800" spc="-1" strike="noStrike">
              <a:solidFill>
                <a:srgbClr val="000000"/>
              </a:solidFill>
              <a:latin typeface="Arial"/>
            </a:endParaRPr>
          </a:p>
        </p:txBody>
      </p:sp>
      <p:pic>
        <p:nvPicPr>
          <p:cNvPr id="273" name="Picture 12" descr=""/>
          <p:cNvPicPr/>
          <p:nvPr/>
        </p:nvPicPr>
        <p:blipFill>
          <a:blip r:embed="rId1"/>
          <a:stretch/>
        </p:blipFill>
        <p:spPr>
          <a:xfrm>
            <a:off x="314280" y="0"/>
            <a:ext cx="5714640" cy="62157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Rectangle 1"/>
          <p:cNvSpPr/>
          <p:nvPr/>
        </p:nvSpPr>
        <p:spPr>
          <a:xfrm>
            <a:off x="370080" y="263520"/>
            <a:ext cx="7885440" cy="785160"/>
          </a:xfrm>
          <a:prstGeom prst="rect">
            <a:avLst/>
          </a:prstGeom>
          <a:noFill/>
          <a:ln w="0">
            <a:noFill/>
          </a:ln>
        </p:spPr>
        <p:style>
          <a:lnRef idx="0"/>
          <a:fillRef idx="0"/>
          <a:effectRef idx="0"/>
          <a:fontRef idx="minor"/>
        </p:style>
        <p:txBody>
          <a:bodyPr lIns="90000" rIns="90000" tIns="45000" bIns="45000" anchor="t">
            <a:spAutoFit/>
          </a:bodyPr>
          <a:p>
            <a:pPr marL="360">
              <a:lnSpc>
                <a:spcPct val="100000"/>
              </a:lnSpc>
              <a:spcBef>
                <a:spcPts val="400"/>
              </a:spcBef>
            </a:pPr>
            <a:r>
              <a:rPr b="1" lang="en-US" sz="2800" spc="-1" strike="noStrike">
                <a:solidFill>
                  <a:srgbClr val="0d6c28"/>
                </a:solidFill>
                <a:latin typeface="Gotham Book"/>
                <a:ea typeface="ＭＳ Ｐゴシック"/>
              </a:rPr>
              <a:t>CHW Serves San Diego:</a:t>
            </a:r>
            <a:endParaRPr b="0" lang="en-US" sz="2800" spc="-1" strike="noStrike">
              <a:solidFill>
                <a:srgbClr val="000000"/>
              </a:solidFill>
              <a:latin typeface="Arial"/>
            </a:endParaRPr>
          </a:p>
          <a:p>
            <a:pPr marL="457560">
              <a:lnSpc>
                <a:spcPct val="100000"/>
              </a:lnSpc>
              <a:spcBef>
                <a:spcPts val="439"/>
              </a:spcBef>
            </a:pPr>
            <a:endParaRPr b="0" lang="en-US" sz="1400" spc="-1" strike="noStrike">
              <a:solidFill>
                <a:srgbClr val="000000"/>
              </a:solidFill>
              <a:latin typeface="Arial"/>
            </a:endParaRPr>
          </a:p>
        </p:txBody>
      </p:sp>
      <p:sp>
        <p:nvSpPr>
          <p:cNvPr id="275" name="AutoShape 2"/>
          <p:cNvSpPr/>
          <p:nvPr/>
        </p:nvSpPr>
        <p:spPr>
          <a:xfrm>
            <a:off x="4419720" y="327672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n-US" sz="1800" spc="-1" strike="noStrike">
              <a:solidFill>
                <a:srgbClr val="000000"/>
              </a:solidFill>
              <a:latin typeface="Arial"/>
              <a:ea typeface="DejaVu Sans"/>
            </a:endParaRPr>
          </a:p>
        </p:txBody>
      </p:sp>
      <p:sp>
        <p:nvSpPr>
          <p:cNvPr id="276" name="Rectangle 4"/>
          <p:cNvSpPr/>
          <p:nvPr/>
        </p:nvSpPr>
        <p:spPr>
          <a:xfrm>
            <a:off x="4452120" y="3244320"/>
            <a:ext cx="2390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800" spc="-1" strike="noStrike">
                <a:solidFill>
                  <a:srgbClr val="000000"/>
                </a:solidFill>
                <a:latin typeface="Times New Roman"/>
                <a:ea typeface="DejaVu Sans"/>
              </a:rPr>
              <a:t> </a:t>
            </a:r>
            <a:endParaRPr b="0" lang="en-US" sz="1800" spc="-1" strike="noStrike">
              <a:solidFill>
                <a:srgbClr val="000000"/>
              </a:solidFill>
              <a:latin typeface="Arial"/>
            </a:endParaRPr>
          </a:p>
        </p:txBody>
      </p:sp>
      <p:pic>
        <p:nvPicPr>
          <p:cNvPr id="277" name="Picture 12" descr=""/>
          <p:cNvPicPr/>
          <p:nvPr/>
        </p:nvPicPr>
        <p:blipFill>
          <a:blip r:embed="rId1"/>
          <a:stretch/>
        </p:blipFill>
        <p:spPr>
          <a:xfrm>
            <a:off x="370080" y="942840"/>
            <a:ext cx="4507920" cy="5086080"/>
          </a:xfrm>
          <a:prstGeom prst="rect">
            <a:avLst/>
          </a:prstGeom>
          <a:ln w="0">
            <a:noFill/>
          </a:ln>
        </p:spPr>
      </p:pic>
      <p:sp>
        <p:nvSpPr>
          <p:cNvPr id="278" name="Content Placeholder 1"/>
          <p:cNvSpPr/>
          <p:nvPr/>
        </p:nvSpPr>
        <p:spPr>
          <a:xfrm>
            <a:off x="5137560" y="942840"/>
            <a:ext cx="3517200" cy="4514400"/>
          </a:xfrm>
          <a:prstGeom prst="rect">
            <a:avLst/>
          </a:prstGeom>
          <a:noFill/>
          <a:ln w="0">
            <a:noFill/>
          </a:ln>
        </p:spPr>
        <p:style>
          <a:lnRef idx="0"/>
          <a:fillRef idx="0"/>
          <a:effectRef idx="0"/>
          <a:fontRef idx="minor"/>
        </p:style>
        <p:txBody>
          <a:bodyPr numCol="1" spcCol="0" anchor="t">
            <a:noAutofit/>
          </a:bodyPr>
          <a:p>
            <a:pPr marL="343080" indent="-343080">
              <a:lnSpc>
                <a:spcPct val="100000"/>
              </a:lnSpc>
              <a:spcBef>
                <a:spcPts val="1001"/>
              </a:spcBef>
              <a:buClr>
                <a:srgbClr val="39b54a"/>
              </a:buClr>
              <a:buSzPct val="115000"/>
              <a:buFont typeface="Lucida Grande"/>
              <a:buChar char="■"/>
            </a:pPr>
            <a:r>
              <a:rPr b="0" lang="en-US" sz="2200" spc="-1" strike="noStrike">
                <a:solidFill>
                  <a:srgbClr val="3f484d"/>
                </a:solidFill>
                <a:latin typeface="Arial"/>
                <a:ea typeface="ＭＳ Ｐゴシック"/>
              </a:rPr>
              <a:t>CHW was born in North County San Diego</a:t>
            </a:r>
            <a:endParaRPr b="0" lang="en-US" sz="2200" spc="-1" strike="noStrike">
              <a:solidFill>
                <a:srgbClr val="000000"/>
              </a:solidFill>
              <a:latin typeface="Arial"/>
            </a:endParaRPr>
          </a:p>
          <a:p>
            <a:pPr marL="343080" indent="-343080">
              <a:lnSpc>
                <a:spcPct val="100000"/>
              </a:lnSpc>
              <a:spcBef>
                <a:spcPts val="1001"/>
              </a:spcBef>
              <a:buClr>
                <a:srgbClr val="39b54a"/>
              </a:buClr>
              <a:buSzPct val="115000"/>
              <a:buFont typeface="Lucida Grande"/>
              <a:buChar char="■"/>
            </a:pPr>
            <a:r>
              <a:rPr b="0" lang="en-US" sz="2400" spc="-1" strike="noStrike">
                <a:solidFill>
                  <a:srgbClr val="3f484d"/>
                </a:solidFill>
                <a:latin typeface="Arial"/>
                <a:ea typeface="ＭＳ Ｐゴシック"/>
              </a:rPr>
              <a:t>66% of portfolio is located in San Diego County</a:t>
            </a:r>
            <a:endParaRPr b="0" lang="en-US" sz="2400" spc="-1" strike="noStrike">
              <a:solidFill>
                <a:srgbClr val="000000"/>
              </a:solidFill>
              <a:latin typeface="Arial"/>
            </a:endParaRPr>
          </a:p>
          <a:p>
            <a:pPr marL="343080" indent="-343080">
              <a:lnSpc>
                <a:spcPct val="100000"/>
              </a:lnSpc>
              <a:spcBef>
                <a:spcPts val="1001"/>
              </a:spcBef>
              <a:buClr>
                <a:srgbClr val="39b54a"/>
              </a:buClr>
              <a:buSzPct val="115000"/>
              <a:buFont typeface="Lucida Grande"/>
              <a:buChar char="■"/>
            </a:pPr>
            <a:r>
              <a:rPr b="0" lang="en-US" sz="2200" spc="-1" strike="noStrike">
                <a:solidFill>
                  <a:srgbClr val="3f484d"/>
                </a:solidFill>
                <a:latin typeface="Arial"/>
                <a:ea typeface="ＭＳ Ｐゴシック"/>
              </a:rPr>
              <a:t>Long-term asset owners</a:t>
            </a:r>
            <a:endParaRPr b="0" lang="en-US" sz="2200" spc="-1" strike="noStrike">
              <a:solidFill>
                <a:srgbClr val="000000"/>
              </a:solidFill>
              <a:latin typeface="Arial"/>
            </a:endParaRPr>
          </a:p>
          <a:p>
            <a:pPr>
              <a:lnSpc>
                <a:spcPct val="100000"/>
              </a:lnSpc>
              <a:spcBef>
                <a:spcPts val="1001"/>
              </a:spcBef>
              <a:tabLst>
                <a:tab algn="l" pos="0"/>
              </a:tabLst>
            </a:pPr>
            <a:endParaRPr b="0" lang="en-US"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ontent Placeholder 1"/>
          <p:cNvSpPr/>
          <p:nvPr/>
        </p:nvSpPr>
        <p:spPr>
          <a:xfrm>
            <a:off x="822600" y="3932280"/>
            <a:ext cx="3449880" cy="2043000"/>
          </a:xfrm>
          <a:prstGeom prst="rect">
            <a:avLst/>
          </a:prstGeom>
          <a:noFill/>
          <a:ln w="0">
            <a:noFill/>
          </a:ln>
        </p:spPr>
        <p:style>
          <a:lnRef idx="0"/>
          <a:fillRef idx="0"/>
          <a:effectRef idx="0"/>
          <a:fontRef idx="minor"/>
        </p:style>
        <p:txBody>
          <a:bodyPr lIns="90000" rIns="90000" tIns="45000" bIns="45000" anchor="t">
            <a:noAutofit/>
          </a:bodyPr>
          <a:p>
            <a:pPr marL="228600" indent="-228600">
              <a:lnSpc>
                <a:spcPct val="90000"/>
              </a:lnSpc>
              <a:spcBef>
                <a:spcPts val="1001"/>
              </a:spcBef>
              <a:buClr>
                <a:srgbClr val="00b050"/>
              </a:buClr>
              <a:buFont typeface="Wingdings" charset="2"/>
              <a:buChar char=""/>
            </a:pPr>
            <a:r>
              <a:rPr b="0" lang="en-US" sz="2200" spc="-1" strike="noStrike">
                <a:solidFill>
                  <a:srgbClr val="000000"/>
                </a:solidFill>
                <a:latin typeface="Gotham Book"/>
                <a:ea typeface="DejaVu Sans"/>
              </a:rPr>
              <a:t> </a:t>
            </a:r>
            <a:r>
              <a:rPr b="0" lang="en-US" sz="2200" spc="-1" strike="noStrike">
                <a:solidFill>
                  <a:srgbClr val="000000"/>
                </a:solidFill>
                <a:latin typeface="Gotham Book"/>
                <a:ea typeface="DejaVu Sans"/>
              </a:rPr>
              <a:t>Creates jobs</a:t>
            </a:r>
            <a:endParaRPr b="0" lang="en-US" sz="2200" spc="-1" strike="noStrike">
              <a:solidFill>
                <a:srgbClr val="000000"/>
              </a:solidFill>
              <a:latin typeface="Arial"/>
            </a:endParaRPr>
          </a:p>
          <a:p>
            <a:pPr marL="228600" indent="-228600">
              <a:lnSpc>
                <a:spcPct val="90000"/>
              </a:lnSpc>
              <a:spcBef>
                <a:spcPts val="1001"/>
              </a:spcBef>
              <a:buClr>
                <a:srgbClr val="00b050"/>
              </a:buClr>
              <a:buFont typeface="Wingdings" charset="2"/>
              <a:buChar char=""/>
            </a:pPr>
            <a:r>
              <a:rPr b="0" lang="en-US" sz="2200" spc="-1" strike="noStrike">
                <a:solidFill>
                  <a:srgbClr val="000000"/>
                </a:solidFill>
                <a:latin typeface="Gotham Book"/>
                <a:ea typeface="DejaVu Sans"/>
              </a:rPr>
              <a:t> </a:t>
            </a:r>
            <a:r>
              <a:rPr b="0" lang="en-US" sz="2200" spc="-1" strike="noStrike">
                <a:solidFill>
                  <a:srgbClr val="000000"/>
                </a:solidFill>
                <a:latin typeface="Gotham Book"/>
                <a:ea typeface="DejaVu Sans"/>
              </a:rPr>
              <a:t>Increases household stability</a:t>
            </a:r>
            <a:endParaRPr b="0" lang="en-US" sz="2200" spc="-1" strike="noStrike">
              <a:solidFill>
                <a:srgbClr val="000000"/>
              </a:solidFill>
              <a:latin typeface="Arial"/>
            </a:endParaRPr>
          </a:p>
          <a:p>
            <a:pPr marL="228600" indent="-228600">
              <a:lnSpc>
                <a:spcPct val="90000"/>
              </a:lnSpc>
              <a:spcBef>
                <a:spcPts val="1001"/>
              </a:spcBef>
              <a:buClr>
                <a:srgbClr val="00b050"/>
              </a:buClr>
              <a:buFont typeface="Wingdings" charset="2"/>
              <a:buChar char=""/>
            </a:pPr>
            <a:r>
              <a:rPr b="0" lang="en-US" sz="2200" spc="-1" strike="noStrike">
                <a:solidFill>
                  <a:srgbClr val="000000"/>
                </a:solidFill>
                <a:latin typeface="Gotham Book"/>
                <a:ea typeface="DejaVu Sans"/>
              </a:rPr>
              <a:t> </a:t>
            </a:r>
            <a:r>
              <a:rPr b="0" lang="en-US" sz="2200" spc="-1" strike="noStrike">
                <a:solidFill>
                  <a:srgbClr val="000000"/>
                </a:solidFill>
                <a:latin typeface="Gotham Book"/>
                <a:ea typeface="DejaVu Sans"/>
              </a:rPr>
              <a:t>Improved quality of life</a:t>
            </a:r>
            <a:endParaRPr b="0" lang="en-US" sz="2200" spc="-1" strike="noStrike">
              <a:solidFill>
                <a:srgbClr val="000000"/>
              </a:solidFill>
              <a:latin typeface="Arial"/>
            </a:endParaRPr>
          </a:p>
        </p:txBody>
      </p:sp>
      <p:sp>
        <p:nvSpPr>
          <p:cNvPr id="280" name="Title 3"/>
          <p:cNvSpPr/>
          <p:nvPr/>
        </p:nvSpPr>
        <p:spPr>
          <a:xfrm>
            <a:off x="345600" y="385560"/>
            <a:ext cx="8263800" cy="514080"/>
          </a:xfrm>
          <a:prstGeom prst="rect">
            <a:avLst/>
          </a:prstGeom>
          <a:noFill/>
          <a:ln w="0">
            <a:noFill/>
          </a:ln>
        </p:spPr>
        <p:style>
          <a:lnRef idx="0"/>
          <a:fillRef idx="0"/>
          <a:effectRef idx="0"/>
          <a:fontRef idx="minor"/>
        </p:style>
        <p:txBody>
          <a:bodyPr lIns="90000" rIns="90000" tIns="45000" bIns="45000" anchor="t">
            <a:noAutofit/>
          </a:bodyPr>
          <a:p>
            <a:pPr>
              <a:lnSpc>
                <a:spcPct val="90000"/>
              </a:lnSpc>
            </a:pPr>
            <a:r>
              <a:rPr b="1" lang="en-US" sz="3700" spc="-1" strike="noStrike">
                <a:solidFill>
                  <a:srgbClr val="006600"/>
                </a:solidFill>
                <a:latin typeface="Gotham Book"/>
                <a:ea typeface="DejaVu Sans"/>
              </a:rPr>
              <a:t>Affordable Housing Impact</a:t>
            </a:r>
            <a:endParaRPr b="0" lang="en-US" sz="3700" spc="-1" strike="noStrike">
              <a:solidFill>
                <a:srgbClr val="000000"/>
              </a:solidFill>
              <a:latin typeface="Arial"/>
            </a:endParaRPr>
          </a:p>
        </p:txBody>
      </p:sp>
      <p:sp>
        <p:nvSpPr>
          <p:cNvPr id="281" name="Rectangle 1"/>
          <p:cNvSpPr/>
          <p:nvPr/>
        </p:nvSpPr>
        <p:spPr>
          <a:xfrm>
            <a:off x="4784040" y="3947760"/>
            <a:ext cx="3537000" cy="216144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b050"/>
              </a:buClr>
              <a:buFont typeface="Wingdings" charset="2"/>
              <a:buChar char=""/>
            </a:pPr>
            <a:r>
              <a:rPr b="0" lang="en-US" sz="2200" spc="-1" strike="noStrike">
                <a:solidFill>
                  <a:srgbClr val="000000"/>
                </a:solidFill>
                <a:latin typeface="Gotham Book"/>
                <a:ea typeface="DejaVu Sans"/>
              </a:rPr>
              <a:t>Reduces traffic &amp; pollution </a:t>
            </a:r>
            <a:endParaRPr b="0" lang="en-US" sz="2200" spc="-1" strike="noStrike">
              <a:solidFill>
                <a:srgbClr val="000000"/>
              </a:solidFill>
              <a:latin typeface="Arial"/>
            </a:endParaRPr>
          </a:p>
          <a:p>
            <a:pPr>
              <a:lnSpc>
                <a:spcPct val="100000"/>
              </a:lnSpc>
            </a:pPr>
            <a:endParaRPr b="0" lang="en-US" sz="400" spc="-1" strike="noStrike">
              <a:solidFill>
                <a:srgbClr val="000000"/>
              </a:solidFill>
              <a:latin typeface="Arial"/>
            </a:endParaRPr>
          </a:p>
          <a:p>
            <a:pPr marL="343080" indent="-343080">
              <a:lnSpc>
                <a:spcPct val="100000"/>
              </a:lnSpc>
              <a:buClr>
                <a:srgbClr val="00b050"/>
              </a:buClr>
              <a:buFont typeface="Wingdings" charset="2"/>
              <a:buChar char=""/>
            </a:pPr>
            <a:r>
              <a:rPr b="0" lang="en-US" sz="2200" spc="-1" strike="noStrike">
                <a:solidFill>
                  <a:srgbClr val="000000"/>
                </a:solidFill>
                <a:latin typeface="Gotham Book"/>
                <a:ea typeface="DejaVu Sans"/>
              </a:rPr>
              <a:t>Good for business &amp; our economy</a:t>
            </a:r>
            <a:endParaRPr b="0" lang="en-US" sz="2200" spc="-1" strike="noStrike">
              <a:solidFill>
                <a:srgbClr val="000000"/>
              </a:solidFill>
              <a:latin typeface="Arial"/>
            </a:endParaRPr>
          </a:p>
          <a:p>
            <a:pPr marL="343080" indent="-343080">
              <a:lnSpc>
                <a:spcPct val="100000"/>
              </a:lnSpc>
              <a:buClr>
                <a:srgbClr val="00b050"/>
              </a:buClr>
              <a:buFont typeface="Wingdings" charset="2"/>
              <a:buChar char=""/>
            </a:pPr>
            <a:r>
              <a:rPr b="0" lang="en-US" sz="2200" spc="-1" strike="noStrike">
                <a:solidFill>
                  <a:srgbClr val="000000"/>
                </a:solidFill>
                <a:latin typeface="Gotham Book"/>
                <a:ea typeface="DejaVu Sans"/>
              </a:rPr>
              <a:t>Assists with next generation success</a:t>
            </a:r>
            <a:endParaRPr b="0" lang="en-US" sz="2200" spc="-1" strike="noStrike">
              <a:solidFill>
                <a:srgbClr val="000000"/>
              </a:solidFill>
              <a:latin typeface="Arial"/>
            </a:endParaRPr>
          </a:p>
        </p:txBody>
      </p:sp>
      <p:pic>
        <p:nvPicPr>
          <p:cNvPr id="282" name="Picture 2" descr=""/>
          <p:cNvPicPr/>
          <p:nvPr/>
        </p:nvPicPr>
        <p:blipFill>
          <a:blip r:embed="rId1"/>
          <a:srcRect l="0" t="0" r="7608" b="0"/>
          <a:stretch/>
        </p:blipFill>
        <p:spPr>
          <a:xfrm>
            <a:off x="4784040" y="1484280"/>
            <a:ext cx="3449880" cy="2292120"/>
          </a:xfrm>
          <a:prstGeom prst="rect">
            <a:avLst/>
          </a:prstGeom>
          <a:ln w="38100">
            <a:noFill/>
          </a:ln>
        </p:spPr>
      </p:pic>
      <p:pic>
        <p:nvPicPr>
          <p:cNvPr id="283" name="Picture 3" descr=""/>
          <p:cNvPicPr/>
          <p:nvPr/>
        </p:nvPicPr>
        <p:blipFill>
          <a:blip r:embed="rId2"/>
          <a:stretch/>
        </p:blipFill>
        <p:spPr>
          <a:xfrm>
            <a:off x="822600" y="1484280"/>
            <a:ext cx="3449880" cy="2300040"/>
          </a:xfrm>
          <a:prstGeom prst="rect">
            <a:avLst/>
          </a:prstGeom>
          <a:ln w="3810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304920" y="304920"/>
            <a:ext cx="6628680" cy="513720"/>
          </a:xfrm>
          <a:prstGeom prst="rect">
            <a:avLst/>
          </a:prstGeom>
          <a:noFill/>
          <a:ln w="0">
            <a:noFill/>
          </a:ln>
        </p:spPr>
        <p:txBody>
          <a:bodyPr lIns="0" rIns="0" tIns="0" bIns="0" anchor="ctr">
            <a:noAutofit/>
          </a:bodyPr>
          <a:p>
            <a:pPr indent="0">
              <a:lnSpc>
                <a:spcPct val="90000"/>
              </a:lnSpc>
              <a:buNone/>
            </a:pPr>
            <a:r>
              <a:rPr b="1" lang="en-US" sz="3200" spc="-1" strike="noStrike">
                <a:solidFill>
                  <a:srgbClr val="0d6c28"/>
                </a:solidFill>
                <a:latin typeface="Gotham Book"/>
                <a:ea typeface="ＭＳ Ｐゴシック"/>
              </a:rPr>
              <a:t>CHW’s New Construction Experience</a:t>
            </a:r>
            <a:endParaRPr b="0" lang="en-US" sz="3200" spc="-1" strike="noStrike">
              <a:solidFill>
                <a:srgbClr val="000000"/>
              </a:solidFill>
              <a:latin typeface="Arial"/>
            </a:endParaRPr>
          </a:p>
        </p:txBody>
      </p:sp>
      <p:sp>
        <p:nvSpPr>
          <p:cNvPr id="285" name="Rectangle 3"/>
          <p:cNvSpPr/>
          <p:nvPr/>
        </p:nvSpPr>
        <p:spPr>
          <a:xfrm>
            <a:off x="530280" y="1138680"/>
            <a:ext cx="3523320" cy="1950480"/>
          </a:xfrm>
          <a:prstGeom prst="rect">
            <a:avLst/>
          </a:prstGeom>
          <a:blipFill rotWithShape="0">
            <a:blip r:embed="rId1"/>
            <a:srcRect/>
            <a:stretch/>
          </a:blipFill>
          <a:ln>
            <a:noFill/>
          </a:ln>
        </p:spPr>
        <p:style>
          <a:lnRef idx="2"/>
          <a:fillRef idx="0"/>
          <a:effectRef idx="0">
            <a:schemeClr val="dk1">
              <a:tint val="40000"/>
              <a:hueOff val="0"/>
              <a:satOff val="0"/>
              <a:lumOff val="0"/>
              <a:alphaOff val="0"/>
            </a:schemeClr>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286" name="Freeform: Shape 4"/>
          <p:cNvSpPr/>
          <p:nvPr/>
        </p:nvSpPr>
        <p:spPr>
          <a:xfrm>
            <a:off x="304920" y="2505240"/>
            <a:ext cx="1900800" cy="1162080"/>
          </a:xfrm>
          <a:custGeom>
            <a:avLst/>
            <a:gdLst>
              <a:gd name="textAreaLeft" fmla="*/ 0 w 1900800"/>
              <a:gd name="textAreaRight" fmla="*/ 1901160 w 1900800"/>
              <a:gd name="textAreaTop" fmla="*/ 0 h 1162080"/>
              <a:gd name="textAreaBottom" fmla="*/ 1162440 h 1162080"/>
            </a:gdLst>
            <a:ahLst/>
            <a:rect l="textAreaLeft" t="textAreaTop" r="textAreaRight" b="textAreaBottom"/>
            <a:pathLst>
              <a:path w="1030359" h="1030359">
                <a:moveTo>
                  <a:pt x="0" y="0"/>
                </a:moveTo>
                <a:lnTo>
                  <a:pt x="1030359" y="0"/>
                </a:lnTo>
                <a:lnTo>
                  <a:pt x="1030359" y="1030359"/>
                </a:lnTo>
                <a:lnTo>
                  <a:pt x="0" y="1030359"/>
                </a:lnTo>
                <a:lnTo>
                  <a:pt x="0" y="0"/>
                </a:lnTo>
                <a:close/>
              </a:path>
            </a:pathLst>
          </a:custGeom>
          <a:solidFill>
            <a:srgbClr val="ffffff"/>
          </a:solidFill>
          <a:ln>
            <a:solidFill>
              <a:srgbClr val="006600"/>
            </a:solidFill>
            <a:round/>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numCol="1" spcCol="1440" lIns="34200" rIns="34200" tIns="34200" bIns="34200" anchor="ctr">
            <a:spAutoFit/>
          </a:bodyPr>
          <a:p>
            <a:pPr algn="ctr">
              <a:lnSpc>
                <a:spcPct val="90000"/>
              </a:lnSpc>
              <a:tabLst>
                <a:tab algn="l" pos="0"/>
              </a:tabLst>
            </a:pPr>
            <a:r>
              <a:rPr b="1" lang="en-US" sz="1600" spc="-1" strike="noStrike">
                <a:solidFill>
                  <a:schemeClr val="dk1"/>
                </a:solidFill>
                <a:latin typeface="Gotham Book"/>
                <a:ea typeface="ＭＳ Ｐゴシック"/>
              </a:rPr>
              <a:t>Mission Cove Senior</a:t>
            </a:r>
            <a:endParaRPr b="0" lang="en-US" sz="1600" spc="-1" strike="noStrike">
              <a:solidFill>
                <a:srgbClr val="000000"/>
              </a:solidFill>
              <a:latin typeface="Arial"/>
            </a:endParaRPr>
          </a:p>
          <a:p>
            <a:pPr algn="ctr">
              <a:lnSpc>
                <a:spcPct val="90000"/>
              </a:lnSpc>
              <a:tabLst>
                <a:tab algn="l" pos="0"/>
              </a:tabLst>
            </a:pPr>
            <a:r>
              <a:rPr b="0" lang="en-US" sz="1200" spc="-1" strike="noStrike">
                <a:solidFill>
                  <a:schemeClr val="dk1"/>
                </a:solidFill>
                <a:latin typeface="Gotham Book"/>
                <a:ea typeface="ＭＳ Ｐゴシック"/>
              </a:rPr>
              <a:t>138 Senior Households</a:t>
            </a:r>
            <a:endParaRPr b="0" lang="en-US" sz="1200" spc="-1" strike="noStrike">
              <a:solidFill>
                <a:srgbClr val="000000"/>
              </a:solidFill>
              <a:latin typeface="Arial"/>
            </a:endParaRPr>
          </a:p>
          <a:p>
            <a:pPr algn="ctr">
              <a:lnSpc>
                <a:spcPct val="90000"/>
              </a:lnSpc>
              <a:tabLst>
                <a:tab algn="l" pos="0"/>
              </a:tabLst>
            </a:pPr>
            <a:r>
              <a:rPr b="0" lang="en-US" sz="1200" spc="-1" strike="noStrike">
                <a:solidFill>
                  <a:schemeClr val="dk1"/>
                </a:solidFill>
                <a:latin typeface="Gotham Book"/>
                <a:ea typeface="ＭＳ Ｐゴシック"/>
              </a:rPr>
              <a:t>30-60% AMI</a:t>
            </a:r>
            <a:endParaRPr b="0" lang="en-US" sz="1200" spc="-1" strike="noStrike">
              <a:solidFill>
                <a:srgbClr val="000000"/>
              </a:solidFill>
              <a:latin typeface="Arial"/>
            </a:endParaRPr>
          </a:p>
          <a:p>
            <a:pPr algn="ctr">
              <a:lnSpc>
                <a:spcPct val="90000"/>
              </a:lnSpc>
              <a:tabLst>
                <a:tab algn="l" pos="0"/>
              </a:tabLst>
            </a:pPr>
            <a:r>
              <a:rPr b="0" lang="en-US" sz="1200" spc="-1" strike="noStrike">
                <a:solidFill>
                  <a:schemeClr val="dk1"/>
                </a:solidFill>
                <a:latin typeface="Gotham Book"/>
                <a:ea typeface="ＭＳ Ｐゴシック"/>
              </a:rPr>
              <a:t>Oceanside, CA</a:t>
            </a:r>
            <a:endParaRPr b="0" lang="en-US" sz="1200" spc="-1" strike="noStrike">
              <a:solidFill>
                <a:srgbClr val="000000"/>
              </a:solidFill>
              <a:latin typeface="Arial"/>
            </a:endParaRPr>
          </a:p>
          <a:p>
            <a:pPr algn="ctr">
              <a:lnSpc>
                <a:spcPct val="90000"/>
              </a:lnSpc>
              <a:tabLst>
                <a:tab algn="l" pos="0"/>
              </a:tabLst>
            </a:pPr>
            <a:r>
              <a:rPr b="0" lang="en-US" sz="1200" spc="-1" strike="noStrike">
                <a:solidFill>
                  <a:schemeClr val="dk1"/>
                </a:solidFill>
                <a:latin typeface="Gotham Book"/>
                <a:ea typeface="ＭＳ Ｐゴシック"/>
              </a:rPr>
              <a:t>Completed 2018</a:t>
            </a:r>
            <a:endParaRPr b="0" lang="en-US" sz="1200" spc="-1" strike="noStrike">
              <a:solidFill>
                <a:srgbClr val="000000"/>
              </a:solidFill>
              <a:latin typeface="Arial"/>
            </a:endParaRPr>
          </a:p>
        </p:txBody>
      </p:sp>
      <p:sp>
        <p:nvSpPr>
          <p:cNvPr id="287" name="Rectangle 5"/>
          <p:cNvSpPr/>
          <p:nvPr/>
        </p:nvSpPr>
        <p:spPr>
          <a:xfrm>
            <a:off x="5064120" y="1135440"/>
            <a:ext cx="3523320" cy="1950480"/>
          </a:xfrm>
          <a:prstGeom prst="rect">
            <a:avLst/>
          </a:prstGeom>
          <a:blipFill rotWithShape="0">
            <a:blip r:embed="rId2"/>
            <a:srcRect/>
            <a:stretch/>
          </a:blipFill>
          <a:ln>
            <a:noFill/>
          </a:ln>
        </p:spPr>
        <p:style>
          <a:lnRef idx="2"/>
          <a:fillRef idx="0"/>
          <a:effectRef idx="0">
            <a:schemeClr val="dk1">
              <a:tint val="40000"/>
              <a:hueOff val="0"/>
              <a:satOff val="0"/>
              <a:lumOff val="0"/>
              <a:alphaOff val="0"/>
            </a:schemeClr>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288" name="Freeform: Shape 6"/>
          <p:cNvSpPr/>
          <p:nvPr/>
        </p:nvSpPr>
        <p:spPr>
          <a:xfrm>
            <a:off x="4799880" y="2612880"/>
            <a:ext cx="1900800" cy="943200"/>
          </a:xfrm>
          <a:custGeom>
            <a:avLst/>
            <a:gdLst>
              <a:gd name="textAreaLeft" fmla="*/ 0 w 1900800"/>
              <a:gd name="textAreaRight" fmla="*/ 1901160 w 1900800"/>
              <a:gd name="textAreaTop" fmla="*/ 0 h 943200"/>
              <a:gd name="textAreaBottom" fmla="*/ 943560 h 943200"/>
            </a:gdLst>
            <a:ahLst/>
            <a:rect l="textAreaLeft" t="textAreaTop" r="textAreaRight" b="textAreaBottom"/>
            <a:pathLst>
              <a:path w="1030359" h="1030359">
                <a:moveTo>
                  <a:pt x="0" y="0"/>
                </a:moveTo>
                <a:lnTo>
                  <a:pt x="1030359" y="0"/>
                </a:lnTo>
                <a:lnTo>
                  <a:pt x="1030359" y="1030359"/>
                </a:lnTo>
                <a:lnTo>
                  <a:pt x="0" y="1030359"/>
                </a:lnTo>
                <a:lnTo>
                  <a:pt x="0" y="0"/>
                </a:lnTo>
                <a:close/>
              </a:path>
            </a:pathLst>
          </a:custGeom>
          <a:solidFill>
            <a:srgbClr val="ffffff"/>
          </a:solidFill>
          <a:ln>
            <a:solidFill>
              <a:srgbClr val="006600"/>
            </a:solidFill>
            <a:round/>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numCol="1" spcCol="1440" lIns="34200" rIns="34200" tIns="34200" bIns="34200" anchor="ctr">
            <a:spAutoFit/>
          </a:bodyPr>
          <a:p>
            <a:pPr algn="ctr">
              <a:lnSpc>
                <a:spcPct val="90000"/>
              </a:lnSpc>
            </a:pPr>
            <a:r>
              <a:rPr b="1" lang="en-US" sz="1600" spc="-1" strike="noStrike">
                <a:solidFill>
                  <a:schemeClr val="dk1"/>
                </a:solidFill>
                <a:latin typeface="Gotham Book"/>
                <a:ea typeface="ＭＳ Ｐゴシック"/>
              </a:rPr>
              <a:t>North Santa Fe</a:t>
            </a:r>
            <a:endParaRPr b="0" lang="en-US" sz="1600" spc="-1" strike="noStrike">
              <a:solidFill>
                <a:srgbClr val="000000"/>
              </a:solidFill>
              <a:latin typeface="Arial"/>
            </a:endParaRPr>
          </a:p>
          <a:p>
            <a:pPr algn="ctr">
              <a:lnSpc>
                <a:spcPct val="90000"/>
              </a:lnSpc>
            </a:pPr>
            <a:r>
              <a:rPr b="0" lang="en-US" sz="1200" spc="-1" strike="noStrike">
                <a:solidFill>
                  <a:schemeClr val="dk1"/>
                </a:solidFill>
                <a:latin typeface="Gotham Book"/>
                <a:ea typeface="ＭＳ Ｐゴシック"/>
              </a:rPr>
              <a:t>68 Multifamily</a:t>
            </a:r>
            <a:endParaRPr b="0" lang="en-US" sz="1200" spc="-1" strike="noStrike">
              <a:solidFill>
                <a:srgbClr val="000000"/>
              </a:solidFill>
              <a:latin typeface="Arial"/>
            </a:endParaRPr>
          </a:p>
          <a:p>
            <a:pPr algn="ctr">
              <a:lnSpc>
                <a:spcPct val="90000"/>
              </a:lnSpc>
            </a:pPr>
            <a:r>
              <a:rPr b="0" lang="en-US" sz="1200" spc="-1" strike="noStrike">
                <a:solidFill>
                  <a:schemeClr val="dk1"/>
                </a:solidFill>
                <a:latin typeface="Gotham Book"/>
                <a:ea typeface="ＭＳ Ｐゴシック"/>
              </a:rPr>
              <a:t>30-60% AMI</a:t>
            </a:r>
            <a:endParaRPr b="0" lang="en-US" sz="1200" spc="-1" strike="noStrike">
              <a:solidFill>
                <a:srgbClr val="000000"/>
              </a:solidFill>
              <a:latin typeface="Arial"/>
            </a:endParaRPr>
          </a:p>
          <a:p>
            <a:pPr algn="ctr">
              <a:lnSpc>
                <a:spcPct val="90000"/>
              </a:lnSpc>
            </a:pPr>
            <a:r>
              <a:rPr b="0" lang="en-US" sz="1200" spc="-1" strike="noStrike">
                <a:solidFill>
                  <a:schemeClr val="dk1"/>
                </a:solidFill>
                <a:latin typeface="Gotham Book"/>
                <a:ea typeface="ＭＳ Ｐゴシック"/>
              </a:rPr>
              <a:t>Vista, CA</a:t>
            </a:r>
            <a:endParaRPr b="0" lang="en-US" sz="1200" spc="-1" strike="noStrike">
              <a:solidFill>
                <a:srgbClr val="000000"/>
              </a:solidFill>
              <a:latin typeface="Arial"/>
            </a:endParaRPr>
          </a:p>
          <a:p>
            <a:pPr algn="ctr">
              <a:lnSpc>
                <a:spcPct val="90000"/>
              </a:lnSpc>
            </a:pPr>
            <a:r>
              <a:rPr b="0" lang="en-US" sz="1200" spc="-1" strike="noStrike">
                <a:solidFill>
                  <a:schemeClr val="dk1"/>
                </a:solidFill>
                <a:latin typeface="Gotham Book"/>
                <a:ea typeface="ＭＳ Ｐゴシック"/>
              </a:rPr>
              <a:t>Completed 2015</a:t>
            </a:r>
            <a:endParaRPr b="0" lang="en-US" sz="1200" spc="-1" strike="noStrike">
              <a:solidFill>
                <a:srgbClr val="000000"/>
              </a:solidFill>
              <a:latin typeface="Arial"/>
            </a:endParaRPr>
          </a:p>
        </p:txBody>
      </p:sp>
      <p:sp>
        <p:nvSpPr>
          <p:cNvPr id="289" name="Rectangle 7"/>
          <p:cNvSpPr/>
          <p:nvPr/>
        </p:nvSpPr>
        <p:spPr>
          <a:xfrm>
            <a:off x="530280" y="3718440"/>
            <a:ext cx="3583440" cy="1950480"/>
          </a:xfrm>
          <a:prstGeom prst="rect">
            <a:avLst/>
          </a:prstGeom>
          <a:blipFill rotWithShape="0">
            <a:blip r:embed="rId3"/>
            <a:srcRect/>
            <a:stretch/>
          </a:blipFill>
          <a:ln>
            <a:noFill/>
          </a:ln>
        </p:spPr>
        <p:style>
          <a:lnRef idx="2"/>
          <a:fillRef idx="0"/>
          <a:effectRef idx="0">
            <a:schemeClr val="dk1">
              <a:tint val="40000"/>
              <a:hueOff val="0"/>
              <a:satOff val="0"/>
              <a:lumOff val="0"/>
              <a:alphaOff val="0"/>
            </a:schemeClr>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290" name="Freeform: Shape 9"/>
          <p:cNvSpPr/>
          <p:nvPr/>
        </p:nvSpPr>
        <p:spPr>
          <a:xfrm>
            <a:off x="304920" y="5088240"/>
            <a:ext cx="1900800" cy="1162080"/>
          </a:xfrm>
          <a:custGeom>
            <a:avLst/>
            <a:gdLst>
              <a:gd name="textAreaLeft" fmla="*/ 0 w 1900800"/>
              <a:gd name="textAreaRight" fmla="*/ 1901160 w 1900800"/>
              <a:gd name="textAreaTop" fmla="*/ 0 h 1162080"/>
              <a:gd name="textAreaBottom" fmla="*/ 1162440 h 1162080"/>
            </a:gdLst>
            <a:ahLst/>
            <a:rect l="textAreaLeft" t="textAreaTop" r="textAreaRight" b="textAreaBottom"/>
            <a:pathLst>
              <a:path w="1030359" h="1030359">
                <a:moveTo>
                  <a:pt x="0" y="0"/>
                </a:moveTo>
                <a:lnTo>
                  <a:pt x="1030359" y="0"/>
                </a:lnTo>
                <a:lnTo>
                  <a:pt x="1030359" y="1030359"/>
                </a:lnTo>
                <a:lnTo>
                  <a:pt x="0" y="1030359"/>
                </a:lnTo>
                <a:lnTo>
                  <a:pt x="0" y="0"/>
                </a:lnTo>
                <a:close/>
              </a:path>
            </a:pathLst>
          </a:custGeom>
          <a:solidFill>
            <a:srgbClr val="ffffff"/>
          </a:solidFill>
          <a:ln>
            <a:solidFill>
              <a:srgbClr val="006600"/>
            </a:solidFill>
            <a:round/>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numCol="1" spcCol="1440" lIns="34200" rIns="34200" tIns="34200" bIns="34200" anchor="ctr">
            <a:spAutoFit/>
          </a:bodyPr>
          <a:p>
            <a:pPr algn="ctr">
              <a:lnSpc>
                <a:spcPct val="90000"/>
              </a:lnSpc>
            </a:pPr>
            <a:r>
              <a:rPr b="1" lang="en-US" sz="1600" spc="-1" strike="noStrike">
                <a:solidFill>
                  <a:schemeClr val="dk1"/>
                </a:solidFill>
                <a:latin typeface="Gotham Book"/>
                <a:ea typeface="ＭＳ Ｐゴシック"/>
              </a:rPr>
              <a:t>North Park Seniors</a:t>
            </a:r>
            <a:endParaRPr b="0" lang="en-US" sz="1600" spc="-1" strike="noStrike">
              <a:solidFill>
                <a:srgbClr val="000000"/>
              </a:solidFill>
              <a:latin typeface="Arial"/>
            </a:endParaRPr>
          </a:p>
          <a:p>
            <a:pPr algn="ctr">
              <a:lnSpc>
                <a:spcPct val="90000"/>
              </a:lnSpc>
            </a:pPr>
            <a:r>
              <a:rPr b="0" lang="en-US" sz="1200" spc="-1" strike="noStrike">
                <a:solidFill>
                  <a:schemeClr val="dk1"/>
                </a:solidFill>
                <a:latin typeface="Gotham Book"/>
                <a:ea typeface="ＭＳ Ｐゴシック"/>
              </a:rPr>
              <a:t>76 Senior Households</a:t>
            </a:r>
            <a:endParaRPr b="0" lang="en-US" sz="1200" spc="-1" strike="noStrike">
              <a:solidFill>
                <a:srgbClr val="000000"/>
              </a:solidFill>
              <a:latin typeface="Arial"/>
            </a:endParaRPr>
          </a:p>
          <a:p>
            <a:pPr algn="ctr">
              <a:lnSpc>
                <a:spcPct val="90000"/>
              </a:lnSpc>
            </a:pPr>
            <a:r>
              <a:rPr b="0" lang="en-US" sz="1200" spc="-1" strike="noStrike">
                <a:solidFill>
                  <a:schemeClr val="dk1"/>
                </a:solidFill>
                <a:latin typeface="Gotham Book"/>
                <a:ea typeface="ＭＳ Ｐゴシック"/>
              </a:rPr>
              <a:t>50-60% AMI</a:t>
            </a:r>
            <a:endParaRPr b="0" lang="en-US" sz="1200" spc="-1" strike="noStrike">
              <a:solidFill>
                <a:srgbClr val="000000"/>
              </a:solidFill>
              <a:latin typeface="Arial"/>
            </a:endParaRPr>
          </a:p>
          <a:p>
            <a:pPr algn="ctr">
              <a:lnSpc>
                <a:spcPct val="90000"/>
              </a:lnSpc>
            </a:pPr>
            <a:r>
              <a:rPr b="0" lang="en-US" sz="1200" spc="-1" strike="noStrike">
                <a:solidFill>
                  <a:schemeClr val="dk1"/>
                </a:solidFill>
                <a:latin typeface="Gotham Book"/>
                <a:ea typeface="ＭＳ Ｐゴシック"/>
              </a:rPr>
              <a:t>San Diego, CA</a:t>
            </a:r>
            <a:endParaRPr b="0" lang="en-US" sz="1200" spc="-1" strike="noStrike">
              <a:solidFill>
                <a:srgbClr val="000000"/>
              </a:solidFill>
              <a:latin typeface="Arial"/>
            </a:endParaRPr>
          </a:p>
          <a:p>
            <a:pPr algn="ctr">
              <a:lnSpc>
                <a:spcPct val="90000"/>
              </a:lnSpc>
            </a:pPr>
            <a:r>
              <a:rPr b="0" lang="en-US" sz="1200" spc="-1" strike="noStrike">
                <a:solidFill>
                  <a:schemeClr val="dk1"/>
                </a:solidFill>
                <a:latin typeface="Gotham Book"/>
                <a:ea typeface="ＭＳ Ｐゴシック"/>
              </a:rPr>
              <a:t>Completed 2018</a:t>
            </a:r>
            <a:endParaRPr b="0" lang="en-US" sz="1200" spc="-1" strike="noStrike">
              <a:solidFill>
                <a:srgbClr val="000000"/>
              </a:solidFill>
              <a:latin typeface="Arial"/>
            </a:endParaRPr>
          </a:p>
        </p:txBody>
      </p:sp>
      <p:sp>
        <p:nvSpPr>
          <p:cNvPr id="291" name="Rectangle 10"/>
          <p:cNvSpPr/>
          <p:nvPr/>
        </p:nvSpPr>
        <p:spPr>
          <a:xfrm>
            <a:off x="5064120" y="3718440"/>
            <a:ext cx="3523320" cy="1950480"/>
          </a:xfrm>
          <a:prstGeom prst="rect">
            <a:avLst/>
          </a:prstGeom>
          <a:blipFill rotWithShape="0">
            <a:blip r:embed="rId4"/>
            <a:srcRect/>
            <a:stretch/>
          </a:blipFill>
          <a:ln>
            <a:noFill/>
          </a:ln>
        </p:spPr>
        <p:style>
          <a:lnRef idx="2"/>
          <a:fillRef idx="0"/>
          <a:effectRef idx="0">
            <a:schemeClr val="dk1">
              <a:tint val="40000"/>
              <a:hueOff val="0"/>
              <a:satOff val="0"/>
              <a:lumOff val="0"/>
              <a:alphaOff val="0"/>
            </a:schemeClr>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292" name="Freeform: Shape 18"/>
          <p:cNvSpPr/>
          <p:nvPr/>
        </p:nvSpPr>
        <p:spPr>
          <a:xfrm>
            <a:off x="4799880" y="5070240"/>
            <a:ext cx="1900800" cy="1162080"/>
          </a:xfrm>
          <a:custGeom>
            <a:avLst/>
            <a:gdLst>
              <a:gd name="textAreaLeft" fmla="*/ 0 w 1900800"/>
              <a:gd name="textAreaRight" fmla="*/ 1901160 w 1900800"/>
              <a:gd name="textAreaTop" fmla="*/ 0 h 1162080"/>
              <a:gd name="textAreaBottom" fmla="*/ 1162440 h 1162080"/>
            </a:gdLst>
            <a:ahLst/>
            <a:rect l="textAreaLeft" t="textAreaTop" r="textAreaRight" b="textAreaBottom"/>
            <a:pathLst>
              <a:path w="1030359" h="1030359">
                <a:moveTo>
                  <a:pt x="0" y="0"/>
                </a:moveTo>
                <a:lnTo>
                  <a:pt x="1030359" y="0"/>
                </a:lnTo>
                <a:lnTo>
                  <a:pt x="1030359" y="1030359"/>
                </a:lnTo>
                <a:lnTo>
                  <a:pt x="0" y="1030359"/>
                </a:lnTo>
                <a:lnTo>
                  <a:pt x="0" y="0"/>
                </a:lnTo>
                <a:close/>
              </a:path>
            </a:pathLst>
          </a:custGeom>
          <a:solidFill>
            <a:srgbClr val="ffffff"/>
          </a:solidFill>
          <a:ln>
            <a:solidFill>
              <a:srgbClr val="006600"/>
            </a:solidFill>
            <a:round/>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numCol="1" spcCol="1440" lIns="34200" rIns="34200" tIns="34200" bIns="34200" anchor="ctr">
            <a:spAutoFit/>
          </a:bodyPr>
          <a:p>
            <a:pPr algn="ctr">
              <a:lnSpc>
                <a:spcPct val="90000"/>
              </a:lnSpc>
            </a:pPr>
            <a:r>
              <a:rPr b="1" lang="en-US" sz="1600" spc="-1" strike="noStrike">
                <a:solidFill>
                  <a:schemeClr val="dk1"/>
                </a:solidFill>
                <a:latin typeface="Gotham Book"/>
                <a:ea typeface="ＭＳ Ｐゴシック"/>
              </a:rPr>
              <a:t>La Costa Paloma</a:t>
            </a:r>
            <a:endParaRPr b="0" lang="en-US" sz="1600" spc="-1" strike="noStrike">
              <a:solidFill>
                <a:srgbClr val="000000"/>
              </a:solidFill>
              <a:latin typeface="Arial"/>
            </a:endParaRPr>
          </a:p>
          <a:p>
            <a:pPr algn="ctr">
              <a:lnSpc>
                <a:spcPct val="90000"/>
              </a:lnSpc>
            </a:pPr>
            <a:r>
              <a:rPr b="0" lang="en-US" sz="1200" spc="-1" strike="noStrike">
                <a:solidFill>
                  <a:schemeClr val="dk1"/>
                </a:solidFill>
                <a:latin typeface="Calibri Light"/>
                <a:ea typeface="ＭＳ Ｐゴシック"/>
              </a:rPr>
              <a:t>180 Multifamily</a:t>
            </a:r>
            <a:endParaRPr b="0" lang="en-US" sz="1200" spc="-1" strike="noStrike">
              <a:solidFill>
                <a:srgbClr val="000000"/>
              </a:solidFill>
              <a:latin typeface="Arial"/>
            </a:endParaRPr>
          </a:p>
          <a:p>
            <a:pPr algn="ctr">
              <a:lnSpc>
                <a:spcPct val="90000"/>
              </a:lnSpc>
            </a:pPr>
            <a:r>
              <a:rPr b="0" lang="en-US" sz="1200" spc="-1" strike="noStrike">
                <a:solidFill>
                  <a:schemeClr val="dk1"/>
                </a:solidFill>
                <a:latin typeface="Calibri Light"/>
                <a:ea typeface="ＭＳ Ｐゴシック"/>
              </a:rPr>
              <a:t>50-60% AMI</a:t>
            </a:r>
            <a:endParaRPr b="0" lang="en-US" sz="1200" spc="-1" strike="noStrike">
              <a:solidFill>
                <a:srgbClr val="000000"/>
              </a:solidFill>
              <a:latin typeface="Arial"/>
            </a:endParaRPr>
          </a:p>
          <a:p>
            <a:pPr algn="ctr">
              <a:lnSpc>
                <a:spcPct val="90000"/>
              </a:lnSpc>
            </a:pPr>
            <a:r>
              <a:rPr b="0" lang="en-US" sz="1200" spc="-1" strike="noStrike">
                <a:solidFill>
                  <a:schemeClr val="dk1"/>
                </a:solidFill>
                <a:latin typeface="Calibri Light"/>
                <a:ea typeface="ＭＳ Ｐゴシック"/>
              </a:rPr>
              <a:t>Carlsbad, CA</a:t>
            </a:r>
            <a:endParaRPr b="0" lang="en-US" sz="1200" spc="-1" strike="noStrike">
              <a:solidFill>
                <a:srgbClr val="000000"/>
              </a:solidFill>
              <a:latin typeface="Arial"/>
            </a:endParaRPr>
          </a:p>
          <a:p>
            <a:pPr algn="ctr">
              <a:lnSpc>
                <a:spcPct val="90000"/>
              </a:lnSpc>
            </a:pPr>
            <a:r>
              <a:rPr b="0" lang="en-US" sz="1200" spc="-1" strike="noStrike">
                <a:solidFill>
                  <a:schemeClr val="dk1"/>
                </a:solidFill>
                <a:latin typeface="Calibri Light"/>
                <a:ea typeface="ＭＳ Ｐゴシック"/>
              </a:rPr>
              <a:t>Completed 2005</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TextShape 1"/>
          <p:cNvSpPr/>
          <p:nvPr/>
        </p:nvSpPr>
        <p:spPr>
          <a:xfrm>
            <a:off x="304920" y="685800"/>
            <a:ext cx="8707320" cy="338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641"/>
              </a:spcBef>
            </a:pPr>
            <a:endParaRPr b="0" lang="en-US" sz="2400" spc="-1" strike="noStrike">
              <a:solidFill>
                <a:srgbClr val="000000"/>
              </a:solidFill>
              <a:latin typeface="Arial"/>
            </a:endParaRPr>
          </a:p>
          <a:p>
            <a:pPr>
              <a:lnSpc>
                <a:spcPct val="100000"/>
              </a:lnSpc>
              <a:spcBef>
                <a:spcPts val="641"/>
              </a:spcBef>
            </a:pPr>
            <a:endParaRPr b="0" lang="en-US" sz="2400" spc="-1" strike="noStrike">
              <a:solidFill>
                <a:srgbClr val="000000"/>
              </a:solidFill>
              <a:latin typeface="Arial"/>
            </a:endParaRPr>
          </a:p>
        </p:txBody>
      </p:sp>
      <p:pic>
        <p:nvPicPr>
          <p:cNvPr id="294" name="Picture 3" descr=""/>
          <p:cNvPicPr/>
          <p:nvPr/>
        </p:nvPicPr>
        <p:blipFill>
          <a:blip r:embed="rId1"/>
          <a:stretch/>
        </p:blipFill>
        <p:spPr>
          <a:xfrm>
            <a:off x="764640" y="1537200"/>
            <a:ext cx="2797560" cy="3057840"/>
          </a:xfrm>
          <a:prstGeom prst="rect">
            <a:avLst/>
          </a:prstGeom>
          <a:ln w="38160">
            <a:noFill/>
          </a:ln>
        </p:spPr>
      </p:pic>
      <p:sp>
        <p:nvSpPr>
          <p:cNvPr id="295" name="CustomShape 2"/>
          <p:cNvSpPr/>
          <p:nvPr/>
        </p:nvSpPr>
        <p:spPr>
          <a:xfrm>
            <a:off x="586080" y="4595400"/>
            <a:ext cx="315468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200" spc="-1" strike="noStrike">
                <a:solidFill>
                  <a:srgbClr val="000000"/>
                </a:solidFill>
                <a:latin typeface="Gotham Book"/>
                <a:ea typeface="ＭＳ Ｐゴシック"/>
              </a:rPr>
              <a:t>Solara</a:t>
            </a:r>
            <a:endParaRPr b="0" lang="en-US" sz="2200" spc="-1" strike="noStrike">
              <a:solidFill>
                <a:srgbClr val="000000"/>
              </a:solidFill>
              <a:latin typeface="Arial"/>
            </a:endParaRPr>
          </a:p>
          <a:p>
            <a:pPr marL="286200" indent="-285840" algn="ctr">
              <a:lnSpc>
                <a:spcPct val="100000"/>
              </a:lnSpc>
              <a:buClr>
                <a:srgbClr val="39b54a"/>
              </a:buClr>
              <a:buFont typeface="Wingdings" charset="2"/>
              <a:buChar char=""/>
            </a:pPr>
            <a:r>
              <a:rPr b="0" lang="en-US" sz="2000" spc="-1" strike="noStrike">
                <a:solidFill>
                  <a:srgbClr val="000000"/>
                </a:solidFill>
                <a:latin typeface="Gotham Book"/>
                <a:ea typeface="ＭＳ Ｐゴシック"/>
              </a:rPr>
              <a:t>First Net Zero Energy Apartments in CA</a:t>
            </a:r>
            <a:endParaRPr b="0" lang="en-US" sz="2000" spc="-1" strike="noStrike">
              <a:solidFill>
                <a:srgbClr val="000000"/>
              </a:solidFill>
              <a:latin typeface="Arial"/>
            </a:endParaRPr>
          </a:p>
        </p:txBody>
      </p:sp>
      <p:sp>
        <p:nvSpPr>
          <p:cNvPr id="296" name="CustomShape 3"/>
          <p:cNvSpPr/>
          <p:nvPr/>
        </p:nvSpPr>
        <p:spPr>
          <a:xfrm>
            <a:off x="320760" y="277200"/>
            <a:ext cx="6092280" cy="57744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pPr>
            <a:r>
              <a:rPr b="1" lang="en-US" sz="3000" spc="-1" strike="noStrike">
                <a:solidFill>
                  <a:srgbClr val="0d6c28"/>
                </a:solidFill>
                <a:latin typeface="Gotham Book"/>
                <a:ea typeface="ＭＳ Ｐゴシック"/>
              </a:rPr>
              <a:t>Developer Experience &amp; Capacity</a:t>
            </a:r>
            <a:endParaRPr b="0" lang="en-US" sz="3000" spc="-1" strike="noStrike">
              <a:solidFill>
                <a:srgbClr val="000000"/>
              </a:solidFill>
              <a:latin typeface="Arial"/>
            </a:endParaRPr>
          </a:p>
        </p:txBody>
      </p:sp>
      <p:sp>
        <p:nvSpPr>
          <p:cNvPr id="297" name="CustomShape 4"/>
          <p:cNvSpPr/>
          <p:nvPr/>
        </p:nvSpPr>
        <p:spPr>
          <a:xfrm>
            <a:off x="320760" y="761400"/>
            <a:ext cx="4815000" cy="439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000" spc="-1" strike="noStrike">
                <a:solidFill>
                  <a:srgbClr val="000000"/>
                </a:solidFill>
                <a:latin typeface="Gotham Book"/>
                <a:ea typeface="ＭＳ Ｐゴシック"/>
              </a:rPr>
              <a:t>Award Winning Projects</a:t>
            </a:r>
            <a:endParaRPr b="0" lang="en-US" sz="2000" spc="-1" strike="noStrike">
              <a:solidFill>
                <a:srgbClr val="000000"/>
              </a:solidFill>
              <a:latin typeface="Arial"/>
            </a:endParaRPr>
          </a:p>
        </p:txBody>
      </p:sp>
      <p:pic>
        <p:nvPicPr>
          <p:cNvPr id="298" name="Picture 17" descr=""/>
          <p:cNvPicPr/>
          <p:nvPr/>
        </p:nvPicPr>
        <p:blipFill>
          <a:blip r:embed="rId2"/>
          <a:srcRect l="0" t="0" r="6075" b="0"/>
          <a:stretch/>
        </p:blipFill>
        <p:spPr>
          <a:xfrm>
            <a:off x="5041440" y="1491840"/>
            <a:ext cx="2797560" cy="3043080"/>
          </a:xfrm>
          <a:prstGeom prst="rect">
            <a:avLst/>
          </a:prstGeom>
          <a:ln w="38160">
            <a:noFill/>
          </a:ln>
        </p:spPr>
      </p:pic>
      <p:sp>
        <p:nvSpPr>
          <p:cNvPr id="299" name="CustomShape 5"/>
          <p:cNvSpPr/>
          <p:nvPr/>
        </p:nvSpPr>
        <p:spPr>
          <a:xfrm>
            <a:off x="4723560" y="4595400"/>
            <a:ext cx="3433320" cy="1461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000" spc="-1" strike="noStrike">
                <a:solidFill>
                  <a:srgbClr val="000000"/>
                </a:solidFill>
                <a:latin typeface="Gotham Book"/>
                <a:ea typeface="ＭＳ Ｐゴシック"/>
              </a:rPr>
              <a:t>Kalos</a:t>
            </a:r>
            <a:endParaRPr b="0" lang="en-US" sz="2000" spc="-1" strike="noStrike">
              <a:solidFill>
                <a:srgbClr val="000000"/>
              </a:solidFill>
              <a:latin typeface="Arial"/>
            </a:endParaRPr>
          </a:p>
          <a:p>
            <a:pPr marL="286200" indent="-285840" algn="ctr">
              <a:lnSpc>
                <a:spcPct val="100000"/>
              </a:lnSpc>
              <a:buClr>
                <a:srgbClr val="39b54a"/>
              </a:buClr>
              <a:buFont typeface="Wingdings" charset="2"/>
              <a:buChar char=""/>
            </a:pPr>
            <a:r>
              <a:rPr b="0" lang="en-US" sz="2000" spc="-1" strike="noStrike">
                <a:solidFill>
                  <a:srgbClr val="000000"/>
                </a:solidFill>
                <a:latin typeface="Gotham Book"/>
                <a:ea typeface="ＭＳ Ｐゴシック"/>
              </a:rPr>
              <a:t>SDG&amp;E Energy Efficiency &amp; Sustainability Ruby Award</a:t>
            </a:r>
            <a:endParaRPr b="0" lang="en-US" sz="2000" spc="-1" strike="noStrike">
              <a:solidFill>
                <a:srgbClr val="000000"/>
              </a:solidFill>
              <a:latin typeface="Arial"/>
            </a:endParaRPr>
          </a:p>
          <a:p>
            <a:pPr marL="286200" indent="-285840" algn="ctr">
              <a:lnSpc>
                <a:spcPct val="100000"/>
              </a:lnSpc>
              <a:buClr>
                <a:srgbClr val="39b54a"/>
              </a:buClr>
              <a:buFont typeface="Wingdings" charset="2"/>
              <a:buChar char=""/>
            </a:pPr>
            <a:r>
              <a:rPr b="0" lang="en-US" sz="2000" spc="-1" strike="noStrike">
                <a:solidFill>
                  <a:srgbClr val="000000"/>
                </a:solidFill>
                <a:latin typeface="Gotham Book"/>
                <a:ea typeface="ＭＳ Ｐゴシック"/>
              </a:rPr>
              <a:t>USGBC LEED Affordable Project of the Year (2015)</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useBgFill="1">
        <p:nvSpPr>
          <p:cNvPr id="300" name="Rectangle 13"/>
          <p:cNvSpPr/>
          <p:nvPr/>
        </p:nvSpPr>
        <p:spPr>
          <a:xfrm>
            <a:off x="0" y="0"/>
            <a:ext cx="914148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Arial"/>
              <a:ea typeface="DejaVu Sans"/>
            </a:endParaRPr>
          </a:p>
        </p:txBody>
      </p:sp>
      <p:pic>
        <p:nvPicPr>
          <p:cNvPr id="301" name="Picture 8" descr=""/>
          <p:cNvPicPr/>
          <p:nvPr/>
        </p:nvPicPr>
        <p:blipFill>
          <a:blip r:embed="rId1"/>
          <a:srcRect l="0" t="12103" r="0" b="685"/>
          <a:stretch/>
        </p:blipFill>
        <p:spPr>
          <a:xfrm>
            <a:off x="0" y="76320"/>
            <a:ext cx="9143640" cy="6857640"/>
          </a:xfrm>
          <a:prstGeom prst="rect">
            <a:avLst/>
          </a:prstGeom>
          <a:ln w="0">
            <a:noFill/>
          </a:ln>
        </p:spPr>
      </p:pic>
      <p:sp>
        <p:nvSpPr>
          <p:cNvPr id="302" name="Rectangle 15"/>
          <p:cNvSpPr/>
          <p:nvPr/>
        </p:nvSpPr>
        <p:spPr>
          <a:xfrm>
            <a:off x="0" y="2207520"/>
            <a:ext cx="9143640" cy="3161880"/>
          </a:xfrm>
          <a:prstGeom prst="rect">
            <a:avLst/>
          </a:prstGeom>
          <a:gradFill rotWithShape="0">
            <a:gsLst>
              <a:gs pos="0">
                <a:srgbClr val="000000">
                  <a:alpha val="0"/>
                </a:srgbClr>
              </a:gs>
              <a:gs pos="50000">
                <a:srgbClr val="000000">
                  <a:alpha val="30196"/>
                </a:srgbClr>
              </a:gs>
              <a:gs pos="100000">
                <a:srgbClr val="000000">
                  <a:alpha val="0"/>
                </a:srgb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Arial"/>
              <a:ea typeface="DejaVu Sans"/>
            </a:endParaRPr>
          </a:p>
        </p:txBody>
      </p:sp>
      <p:sp>
        <p:nvSpPr>
          <p:cNvPr id="303" name="TextShape 1"/>
          <p:cNvSpPr/>
          <p:nvPr/>
        </p:nvSpPr>
        <p:spPr>
          <a:xfrm>
            <a:off x="-380880" y="2212200"/>
            <a:ext cx="4175280" cy="330336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anchor="b">
            <a:normAutofit/>
          </a:bodyPr>
          <a:p>
            <a:pPr algn="ctr">
              <a:lnSpc>
                <a:spcPct val="90000"/>
              </a:lnSpc>
              <a:spcAft>
                <a:spcPts val="601"/>
              </a:spcAft>
            </a:pPr>
            <a:r>
              <a:rPr b="1" lang="en-US" sz="4000" spc="-1" strike="noStrike">
                <a:solidFill>
                  <a:schemeClr val="accent6">
                    <a:lumMod val="75000"/>
                  </a:schemeClr>
                </a:solidFill>
                <a:latin typeface="Arial"/>
                <a:ea typeface="DejaVu Sans"/>
              </a:rPr>
              <a:t>Sandrock Apartments</a:t>
            </a:r>
            <a:endParaRPr b="0" lang="en-US" sz="4000" spc="-1" strike="noStrike">
              <a:solidFill>
                <a:srgbClr val="000000"/>
              </a:solidFill>
              <a:latin typeface="Arial"/>
            </a:endParaRPr>
          </a:p>
        </p:txBody>
      </p:sp>
      <p:sp>
        <p:nvSpPr>
          <p:cNvPr id="304" name="TextShape 2"/>
          <p:cNvSpPr/>
          <p:nvPr/>
        </p:nvSpPr>
        <p:spPr>
          <a:xfrm>
            <a:off x="-1157400" y="5493240"/>
            <a:ext cx="5727960" cy="58536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anchor="t">
            <a:normAutofit/>
          </a:bodyPr>
          <a:p>
            <a:pPr algn="ctr">
              <a:lnSpc>
                <a:spcPct val="90000"/>
              </a:lnSpc>
              <a:spcBef>
                <a:spcPts val="1001"/>
              </a:spcBef>
            </a:pPr>
            <a:r>
              <a:rPr b="1" lang="en-US" sz="2400" spc="-1" strike="noStrike">
                <a:solidFill>
                  <a:schemeClr val="accent6">
                    <a:lumMod val="75000"/>
                  </a:schemeClr>
                </a:solidFill>
                <a:latin typeface="Arial"/>
                <a:ea typeface="DejaVu Sans"/>
              </a:rPr>
              <a:t>Project Description</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CustomShape 1"/>
          <p:cNvSpPr/>
          <p:nvPr/>
        </p:nvSpPr>
        <p:spPr>
          <a:xfrm>
            <a:off x="278280" y="380880"/>
            <a:ext cx="5500800" cy="577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800" spc="-1" strike="noStrike">
                <a:solidFill>
                  <a:srgbClr val="0d6c28"/>
                </a:solidFill>
                <a:latin typeface="Gotham Book"/>
                <a:ea typeface="ＭＳ Ｐゴシック"/>
              </a:rPr>
              <a:t>Site Location -  3440 Sandrock Road</a:t>
            </a:r>
            <a:endParaRPr b="0" lang="en-US" sz="2800" spc="-1" strike="noStrike">
              <a:solidFill>
                <a:srgbClr val="000000"/>
              </a:solidFill>
              <a:latin typeface="Arial"/>
            </a:endParaRPr>
          </a:p>
        </p:txBody>
      </p:sp>
      <p:pic>
        <p:nvPicPr>
          <p:cNvPr id="306" name="Picture 2" descr=""/>
          <p:cNvPicPr/>
          <p:nvPr/>
        </p:nvPicPr>
        <p:blipFill>
          <a:blip r:embed="rId1"/>
          <a:stretch/>
        </p:blipFill>
        <p:spPr>
          <a:xfrm>
            <a:off x="396720" y="1054080"/>
            <a:ext cx="6984720" cy="51073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182</TotalTime>
  <Application>LibreOffice/7.5.2.2$Windows_X86_64 LibreOffice_project/53bb9681a964705cf672590721dbc85eb4d0c3a2</Application>
  <AppVersion>15.0000</AppVersion>
  <Words>923</Words>
  <Paragraphs>171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Glorya Escobar</dc:creator>
  <dc:description/>
  <dc:language>en-US</dc:language>
  <cp:lastModifiedBy/>
  <cp:lastPrinted>2018-05-23T20:55:30Z</cp:lastPrinted>
  <dcterms:modified xsi:type="dcterms:W3CDTF">2024-07-18T20:55:26Z</dcterms:modified>
  <cp:revision>230</cp:revision>
  <dc:subject/>
  <dc:title>Presentation Title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18</vt:i4>
  </property>
  <property fmtid="{D5CDD505-2E9C-101B-9397-08002B2CF9AE}" pid="3" name="PresentationFormat">
    <vt:lpwstr>On-screen Show (4:3)</vt:lpwstr>
  </property>
  <property fmtid="{D5CDD505-2E9C-101B-9397-08002B2CF9AE}" pid="4" name="Slides">
    <vt:i4>21</vt:i4>
  </property>
</Properties>
</file>